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8" r:id="rId4"/>
    <p:sldId id="259" r:id="rId5"/>
    <p:sldId id="260" r:id="rId6"/>
    <p:sldId id="261" r:id="rId7"/>
    <p:sldId id="262" r:id="rId8"/>
    <p:sldId id="264" r:id="rId9"/>
    <p:sldId id="289" r:id="rId10"/>
    <p:sldId id="290" r:id="rId11"/>
    <p:sldId id="291" r:id="rId12"/>
    <p:sldId id="268" r:id="rId13"/>
    <p:sldId id="293" r:id="rId14"/>
    <p:sldId id="292" r:id="rId15"/>
    <p:sldId id="270" r:id="rId16"/>
    <p:sldId id="294" r:id="rId17"/>
    <p:sldId id="273" r:id="rId18"/>
    <p:sldId id="281" r:id="rId19"/>
    <p:sldId id="278" r:id="rId20"/>
    <p:sldId id="282" r:id="rId21"/>
    <p:sldId id="275" r:id="rId22"/>
    <p:sldId id="277" r:id="rId23"/>
    <p:sldId id="280" r:id="rId24"/>
    <p:sldId id="284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154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Педагогическая копилка по работе с одаренными детьми </a:t>
            </a:r>
          </a:p>
          <a:p>
            <a:pPr algn="ctr"/>
            <a:r>
              <a:rPr lang="ru-RU" sz="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 предмету: «Английский язык»</a:t>
            </a:r>
            <a:endParaRPr lang="ru-RU" sz="60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4813994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Учитель английского языка МБОУ Академический лицей Железнова Надежда Владимировна</a:t>
            </a:r>
          </a:p>
        </p:txBody>
      </p:sp>
      <p:pic>
        <p:nvPicPr>
          <p:cNvPr id="4" name="Рисунок 3" descr="DSC_2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4500570"/>
            <a:ext cx="1785918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6439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Урок-интервью</a:t>
            </a:r>
            <a:endParaRPr lang="ru-RU" sz="5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785794"/>
            <a:ext cx="90011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Возможность вести диалог</a:t>
            </a:r>
          </a:p>
          <a:p>
            <a:pPr>
              <a:buFont typeface="Arial" pitchFamily="34" charset="0"/>
              <a:buChar char="•"/>
            </a:pPr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Овладение частотными клише</a:t>
            </a:r>
          </a:p>
          <a:p>
            <a:pPr>
              <a:buFont typeface="Arial" pitchFamily="34" charset="0"/>
              <a:buChar char="•"/>
            </a:pPr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Оптимальное сочетание структурной повторяемости</a:t>
            </a:r>
            <a:endParaRPr lang="ru-RU" sz="48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85784" y="0"/>
            <a:ext cx="9429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Интегрированный урок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14356"/>
            <a:ext cx="9143999" cy="6329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Разнообразные связи с другими школьными предметами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Развитие языковой одаренности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Включение иноязычной деятельности в другие виды деятельности</a:t>
            </a:r>
          </a:p>
          <a:p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(игровая, познавательная, художественная, 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эстетическая)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межпредметных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общеучебных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          универсальных действий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75" y="0"/>
            <a:ext cx="785812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Урок-спектакль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714356"/>
            <a:ext cx="9358346" cy="625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совершенствует произносительные навыки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обеспечивает создание коммуникативной, познавательной и эстетической мотивации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способствует выработке навыков языкового общения детей и раскрытию их индивидуальных творческих способностей.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активизирует мыслительную и речевую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572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развивает интерес к литературе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служит лучшему усвоению культуры страны изучаемого языка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углубляет знание языка, формируя пассивно-потенциальный словарь     </a:t>
            </a:r>
            <a:endParaRPr lang="ru-RU" sz="44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P10102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643563" cy="628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4" descr="P101023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77080"/>
            <a:ext cx="4286280" cy="49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88" y="0"/>
            <a:ext cx="6429375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Урок-праздник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64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расширяет знания учащихся о традициях и обычаях, существующих в англоязычных странах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развивает у школьников способности к иноязычному общению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позволяет участвовать в различных ситуациях межкультурной коммуникации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57167"/>
            <a:ext cx="6429375" cy="600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PICT017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3"/>
            <a:ext cx="450056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45" y="0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Мультисенсорный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eyecenter.com.ua/teach/trans/shema09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643998" cy="5429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14620"/>
            <a:ext cx="7215206" cy="4143380"/>
          </a:xfrm>
          <a:prstGeom prst="rect">
            <a:avLst/>
          </a:prstGeom>
        </p:spPr>
      </p:pic>
      <p:pic>
        <p:nvPicPr>
          <p:cNvPr id="3" name="Рисунок 2" descr="DSC00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0"/>
            <a:ext cx="5929322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85784" y="0"/>
            <a:ext cx="978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Преимущества проектной деятельности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оказывает содействие социальному и культурному развитию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придает учебному процессу динамичность и привлекательность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положительно влияет на эмоциональное развитие ребенка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развивает независимость, т.к. дети учатся не только выражать свое собственное мнение, но и принимать решения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обогащает образовательный уровень ученика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дает ощущение радости и успеха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снимает психологические барьеры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 выступать перед аудиторией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864396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 современной школы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Выявление одаренных       детей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Создание специальных условий для реализации и развития их потенциальных возможностей и социально ценной деятельности.</a:t>
            </a:r>
          </a:p>
          <a:p>
            <a:pPr marL="342900" indent="-342900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63" y="0"/>
            <a:ext cx="657225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Метод проектов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0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5000628" cy="5643578"/>
          </a:xfrm>
          <a:prstGeom prst="rect">
            <a:avLst/>
          </a:prstGeom>
        </p:spPr>
      </p:pic>
      <p:pic>
        <p:nvPicPr>
          <p:cNvPr id="4" name="Рисунок 3" descr="DSC007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00108"/>
            <a:ext cx="4929222" cy="58578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0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571744"/>
            <a:ext cx="6286544" cy="4286256"/>
          </a:xfrm>
          <a:prstGeom prst="rect">
            <a:avLst/>
          </a:prstGeom>
        </p:spPr>
      </p:pic>
      <p:pic>
        <p:nvPicPr>
          <p:cNvPr id="6" name="Рисунок 5" descr="DSC007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43702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0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714488"/>
            <a:ext cx="4643470" cy="5143512"/>
          </a:xfrm>
          <a:prstGeom prst="rect">
            <a:avLst/>
          </a:prstGeom>
        </p:spPr>
      </p:pic>
      <p:pic>
        <p:nvPicPr>
          <p:cNvPr id="5" name="Рисунок 4" descr="DSC002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0"/>
            <a:ext cx="4786346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134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6000792" cy="4000504"/>
          </a:xfrm>
          <a:prstGeom prst="rect">
            <a:avLst/>
          </a:prstGeom>
        </p:spPr>
      </p:pic>
      <p:pic>
        <p:nvPicPr>
          <p:cNvPr id="7" name="Рисунок 6" descr="S134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857364"/>
            <a:ext cx="4643438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5828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ru-RU" sz="3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Внеклассная работа:</a:t>
            </a:r>
          </a:p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    1) предметные олимпиады</a:t>
            </a:r>
          </a:p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    2) предметные декады</a:t>
            </a:r>
          </a:p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    3) спецкурсы</a:t>
            </a:r>
          </a:p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    4) научно-исследовательская работа</a:t>
            </a:r>
          </a:p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    5) консультации</a:t>
            </a:r>
          </a:p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    6) творческие домашние задания</a:t>
            </a:r>
          </a:p>
          <a:p>
            <a:r>
              <a:rPr lang="en-US" sz="3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III.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Система дополнительного образования:</a:t>
            </a:r>
          </a:p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     1) дистанционные олимпиады и курсы</a:t>
            </a:r>
          </a:p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     2) самостоятельная работа учащихся</a:t>
            </a:r>
          </a:p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     3) языковой </a:t>
            </a:r>
            <a:r>
              <a:rPr lang="ru-RU" sz="3200" b="1" i="1" dirty="0" err="1" smtClean="0">
                <a:latin typeface="Arial" pitchFamily="34" charset="0"/>
                <a:cs typeface="Arial" pitchFamily="34" charset="0"/>
              </a:rPr>
              <a:t>портфолио</a:t>
            </a:r>
            <a:endParaRPr lang="ru-RU" sz="32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осток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571876"/>
            <a:ext cx="4714908" cy="3286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87868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«Одаренность человека – это маленький росточек, едва проклюнувшийся из земли и требующий к себе особого внимания. Необходимо холить и лелеять, ухаживать за ним, сделать все необходимое, чтобы он вырос и дал обильный плод»</a:t>
            </a:r>
            <a:endParaRPr lang="ru-RU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714752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В.А. Сухомлинский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0" y="0"/>
            <a:ext cx="9001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cs typeface="Arial" charset="0"/>
              </a:rPr>
              <a:t>Цель обучения одаренных детей иностранному языку: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57298"/>
            <a:ext cx="91440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способностей учащихся использовать иностранный язык 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как:</a:t>
            </a:r>
            <a:endParaRPr lang="ru-RU" sz="3600" b="1" i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143108" y="3214686"/>
            <a:ext cx="500066" cy="2857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-214346" y="4357694"/>
            <a:ext cx="50006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инструмент познания, приобщения и адаптации к новому социальному опыту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2928934"/>
            <a:ext cx="4714876" cy="4174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средство эффективного решения коммуникативных задач в сферах личных и социальных интересов.</a:t>
            </a:r>
            <a:endParaRPr lang="ru-RU" sz="32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857752" y="3143248"/>
            <a:ext cx="500066" cy="2857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5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обучения: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14356"/>
            <a:ext cx="90011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Формировать умения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добывать информацию из различных источников.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Организовывать ситуации для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продуктивного общения.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Развивать исследовательские умения.</a:t>
            </a:r>
            <a:endParaRPr lang="ru-RU" sz="36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Обучать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наблюдению за языковыми явлениями, сравнению и сопоставлению в     родном и иностранном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языке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0"/>
            <a:ext cx="91440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Обучать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умению предвосхищать информацию, обобщать и оценивать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материал;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6. 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Создавать совместные </a:t>
            </a:r>
            <a:r>
              <a:rPr lang="ru-RU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мультимедийные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презентации и предоставлять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возможности для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их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реализации.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Использовать методы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приемы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проблемного обучения,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создавать условия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для использования лингвистической и концептуальной догадки.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90011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8. 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Формировать умения использовать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при говорении и письме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специфические приёмы (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перифраз, переспрос, повтор реплик, слова-описания общих понятий, разъяснения, примеры)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9.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Формировать способность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обратиться за помощью к собеседнику, уточнить вопрос, переспросить, используя вербальные и невербальные средства общения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Современный урок иностранного языка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1285852" y="785794"/>
            <a:ext cx="785818" cy="50006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1571612"/>
            <a:ext cx="3571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Решение многоплановых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задач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143902" y="1928008"/>
            <a:ext cx="2928164" cy="64373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500097" y="3714752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Различные организационные 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формы работы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 rot="16200000" flipH="1">
            <a:off x="3596356" y="1810411"/>
            <a:ext cx="2844247" cy="67867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9058" y="3714752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Разнообразные средства обучения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929322" y="714356"/>
            <a:ext cx="1000132" cy="78581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86380" y="1785926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Положительная мотивация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501122" cy="7200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Система работы с одаренными детьми:</a:t>
            </a:r>
          </a:p>
          <a:p>
            <a:pPr marL="400050" indent="-400050">
              <a:buAutoNum type="romanUcPeriod"/>
            </a:pPr>
            <a:r>
              <a:rPr lang="ru-RU" sz="3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Урочная деятельность</a:t>
            </a:r>
            <a:endParaRPr lang="en-US" sz="32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/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1)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Традиционные уроки</a:t>
            </a:r>
          </a:p>
          <a:p>
            <a:pPr marL="400050" indent="-400050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2) Инновационные уроки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уроки с ИКТ 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проекты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круглый стол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экскурсия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диспут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дебаты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пресс-конференция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ролевая игра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интегрированные уроки 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         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Урок-экскурсия</a:t>
            </a:r>
            <a:endParaRPr lang="ru-RU" sz="6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857232"/>
            <a:ext cx="81439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Принцип диалога    культур</a:t>
            </a:r>
          </a:p>
          <a:p>
            <a:pPr>
              <a:buFont typeface="Arial" pitchFamily="34" charset="0"/>
              <a:buChar char="•"/>
            </a:pPr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Страноведческая и культурологическая мотивация</a:t>
            </a:r>
          </a:p>
          <a:p>
            <a:pPr>
              <a:buFont typeface="Arial" pitchFamily="34" charset="0"/>
              <a:buChar char="•"/>
            </a:pPr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sz="4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культуроведческого</a:t>
            </a:r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материала</a:t>
            </a:r>
            <a:endParaRPr lang="ru-RU" sz="48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560</Words>
  <PresentationFormat>Экран (4:3)</PresentationFormat>
  <Paragraphs>91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NadiN</cp:lastModifiedBy>
  <cp:revision>19</cp:revision>
  <dcterms:modified xsi:type="dcterms:W3CDTF">2013-12-19T14:57:27Z</dcterms:modified>
</cp:coreProperties>
</file>