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notesMasterIdLst>
    <p:notesMasterId r:id="rId21"/>
  </p:notesMasterIdLst>
  <p:handoutMasterIdLst>
    <p:handoutMasterId r:id="rId22"/>
  </p:handoutMasterIdLst>
  <p:sldIdLst>
    <p:sldId id="256" r:id="rId3"/>
    <p:sldId id="272" r:id="rId4"/>
    <p:sldId id="274" r:id="rId5"/>
    <p:sldId id="27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4660"/>
  </p:normalViewPr>
  <p:slideViewPr>
    <p:cSldViewPr>
      <p:cViewPr varScale="1">
        <p:scale>
          <a:sx n="111" d="100"/>
          <a:sy n="111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C2F82-BA0F-406A-978A-3A86ED450FAC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06C9F-E19C-45E8-AF17-9390C3624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834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D1B87-BB95-42C5-B8B3-D1CFFE8ED36A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78543-0BBA-4DEB-A993-996C77789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40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8543-0BBA-4DEB-A993-996C77789B6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084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8543-0BBA-4DEB-A993-996C77789B6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746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78543-0BBA-4DEB-A993-996C77789B6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813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3467-38BC-4F97-98A5-05C12A07D75D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6B7F-C8EA-400B-A613-4DED38A08F87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397C-4133-41E0-A393-F80B9DF0852C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3467-38BC-4F97-98A5-05C12A07D75D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44303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C714-6FA2-431A-8360-8B15C803B3BD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6119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A46B-98CF-4359-AC11-B6DFBB9FC765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0746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895E-DB7B-4F41-BDD4-72E4BE479907}" type="datetime1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6819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CAD2-7BB0-4017-BC4F-475F97CFEA8F}" type="datetime1">
              <a:rPr lang="ru-RU" smtClean="0"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49447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8A9B-15B6-4749-89B1-57466CA4C3B7}" type="datetime1">
              <a:rPr lang="ru-RU" smtClean="0"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19267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EC54-A9A4-45E3-8514-6739E915AAAF}" type="datetime1">
              <a:rPr lang="ru-RU" smtClean="0"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150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8035-F1E5-4A6F-89D4-9E0DE8A556B9}" type="datetime1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066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C714-6FA2-431A-8360-8B15C803B3BD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F126-A0C0-48CD-AA72-43F06D17F2DC}" type="datetime1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65447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D6B7F-C8EA-400B-A613-4DED38A08F87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4210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397C-4133-41E0-A393-F80B9DF0852C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96260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A46B-98CF-4359-AC11-B6DFBB9FC765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895E-DB7B-4F41-BDD4-72E4BE479907}" type="datetime1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CAD2-7BB0-4017-BC4F-475F97CFEA8F}" type="datetime1">
              <a:rPr lang="ru-RU" smtClean="0"/>
              <a:t>16.12.2013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8A9B-15B6-4749-89B1-57466CA4C3B7}" type="datetime1">
              <a:rPr lang="ru-RU" smtClean="0"/>
              <a:t>16.12.2013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EC54-A9A4-45E3-8514-6739E915AAAF}" type="datetime1">
              <a:rPr lang="ru-RU" smtClean="0"/>
              <a:t>16.12.2013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8035-F1E5-4A6F-89D4-9E0DE8A556B9}" type="datetime1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F126-A0C0-48CD-AA72-43F06D17F2DC}" type="datetime1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A3E36A1-B2EC-43A4-8E52-5BED693CC3D7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push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E36A1-B2EC-43A4-8E52-5BED693CC3D7}" type="datetime1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8A6F4-4042-40C7-9822-AEFD4EEAE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56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push/>
  </p:transition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89246"/>
            <a:ext cx="5505859" cy="36724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548680"/>
            <a:ext cx="82089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МОДЕЛЬ ТЬЮТОРНОГО ЦЕНТРА РАЗВИТИЯ ПОТЕНЦИАЛА И ДЕТСКОЙ ОДАРЁННОСТИ –</a:t>
            </a:r>
          </a:p>
          <a:p>
            <a:pPr algn="ctr"/>
            <a:r>
              <a:rPr lang="ru-RU" sz="2800" dirty="0" smtClean="0"/>
              <a:t>НАУЧНО-ПРАКТИЧЕСКИЙ ЦЕНТР «ДАРОВАНИЕ»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9792" y="5805264"/>
            <a:ext cx="62552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/>
              <a:t>Руководитель проекта</a:t>
            </a:r>
            <a:r>
              <a:rPr lang="en-US" sz="2400" b="1" dirty="0" smtClean="0"/>
              <a:t>:</a:t>
            </a:r>
            <a:r>
              <a:rPr lang="ru-RU" sz="2400" b="1" dirty="0" smtClean="0"/>
              <a:t> к. п. н.</a:t>
            </a:r>
          </a:p>
          <a:p>
            <a:pPr algn="r"/>
            <a:r>
              <a:rPr lang="ru-RU" sz="2400" dirty="0" smtClean="0">
                <a:latin typeface="Arial Black" pitchFamily="34" charset="0"/>
              </a:rPr>
              <a:t>ТОБОЛКИНА ИРИНА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348547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124744"/>
            <a:ext cx="8928992" cy="5544616"/>
          </a:xfrm>
          <a:prstGeom prst="rect">
            <a:avLst/>
          </a:prstGeom>
          <a:solidFill>
            <a:schemeClr val="bg2"/>
          </a:solidFill>
          <a:ln w="3175" cap="rnd" cmpd="sng">
            <a:solidFill>
              <a:schemeClr val="accent1">
                <a:shade val="50000"/>
                <a:shade val="75000"/>
                <a:lumMod val="80000"/>
              </a:scheme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43608" y="1268760"/>
            <a:ext cx="7848872" cy="5930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Сотрудничество с редакцией специализированного журнала «Одарённый ребёнок» по пропаганде опыта работы ОУ Томской области в реализации ВЦП «Одарённые дети»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6756" y="12687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❶</a:t>
            </a:r>
            <a:endParaRPr lang="ru-RU" sz="28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3608" y="1916832"/>
            <a:ext cx="7848872" cy="11521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Сотрудничество с НКО и общественными организациями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Фондом Д. Зимина «Династия»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Фондом «Дарование»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Управляющими советами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Коммерческими организациями, бизнес-структурами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43608" y="3140968"/>
            <a:ext cx="7848872" cy="8640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Информационное сопровождение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mastex.info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odarconf.ru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Веб-портал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odar.most.region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43608" y="4077072"/>
            <a:ext cx="7848872" cy="8640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Консультационно-методическое сопровождение (по заявкам)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открытые уроки, мастер-классы, семинары, круглые столы, лектории «Как воспитать одарённого ребёнка»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методическое сопровождение проектов ДОУ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43608" y="5013177"/>
            <a:ext cx="7848872" cy="5760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детской одарённости в системе дополнительного образования и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деятельности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6756" y="220486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❷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9552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955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9552" y="50851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❺</a:t>
            </a:r>
          </a:p>
        </p:txBody>
      </p:sp>
      <p:sp>
        <p:nvSpPr>
          <p:cNvPr id="36" name="Стрелка вправо 35"/>
          <p:cNvSpPr/>
          <p:nvPr/>
        </p:nvSpPr>
        <p:spPr>
          <a:xfrm>
            <a:off x="107504" y="1340768"/>
            <a:ext cx="419252" cy="37920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107504" y="2276872"/>
            <a:ext cx="360040" cy="37920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107504" y="3356992"/>
            <a:ext cx="360040" cy="37920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107504" y="4293096"/>
            <a:ext cx="360040" cy="37920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107504" y="5157192"/>
            <a:ext cx="360040" cy="37920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7504" y="188640"/>
            <a:ext cx="8928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Mistral" pitchFamily="66" charset="0"/>
              </a:rPr>
              <a:t>ТЕХНОЛОГИЯ ОТКРЫТОГО ОБРАЗОВАТЕЛЬНОГО ПРОСТРАНСТВА</a:t>
            </a:r>
          </a:p>
          <a:p>
            <a:pPr algn="ctr"/>
            <a:r>
              <a:rPr lang="ru-RU" sz="3000" dirty="0" smtClean="0">
                <a:latin typeface="Mistral" pitchFamily="66" charset="0"/>
              </a:rPr>
              <a:t>В РАЗВИТИИ ОДАРЁННОСТИ</a:t>
            </a:r>
            <a:r>
              <a:rPr lang="en-US" sz="3000" dirty="0" smtClean="0">
                <a:latin typeface="Mistral" pitchFamily="66" charset="0"/>
              </a:rPr>
              <a:t>:</a:t>
            </a:r>
            <a:endParaRPr lang="ru-RU" sz="3000" dirty="0">
              <a:latin typeface="Mistral" pitchFamily="66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43608" y="5661248"/>
            <a:ext cx="7848872" cy="5760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Ресурсная площадка для ВУЗов РФ по проведению целевых мероприятий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выявлении, поддержке и развитии одаренных детей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олимпиады, диагностики, конкурсы)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7332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❻</a:t>
            </a:r>
            <a:endParaRPr lang="ru-RU" sz="2800" dirty="0"/>
          </a:p>
        </p:txBody>
      </p:sp>
      <p:sp>
        <p:nvSpPr>
          <p:cNvPr id="30" name="Стрелка вправо 29"/>
          <p:cNvSpPr/>
          <p:nvPr/>
        </p:nvSpPr>
        <p:spPr>
          <a:xfrm>
            <a:off x="107504" y="5805264"/>
            <a:ext cx="360040" cy="37920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5496" y="6237312"/>
            <a:ext cx="50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⑦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298254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548680"/>
            <a:ext cx="8928992" cy="2376264"/>
          </a:xfrm>
          <a:prstGeom prst="rect">
            <a:avLst/>
          </a:prstGeom>
          <a:solidFill>
            <a:schemeClr val="bg2"/>
          </a:solidFill>
          <a:ln w="3175" cap="rnd" cmpd="sng">
            <a:solidFill>
              <a:schemeClr val="accent1">
                <a:shade val="50000"/>
                <a:shade val="75000"/>
                <a:lumMod val="80000"/>
              </a:scheme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99592" y="620688"/>
            <a:ext cx="8064896" cy="4128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Организационный </a:t>
            </a:r>
            <a:r>
              <a:rPr lang="ru-RU" b="1" i="1" dirty="0" smtClean="0">
                <a:solidFill>
                  <a:schemeClr val="tx1"/>
                </a:solidFill>
              </a:rPr>
              <a:t>(август-декабрь 2013)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99592" y="1124744"/>
            <a:ext cx="8064896" cy="46805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Корректирующий </a:t>
            </a:r>
            <a:r>
              <a:rPr lang="ru-RU" b="1" i="1" dirty="0" smtClean="0">
                <a:solidFill>
                  <a:schemeClr val="tx1"/>
                </a:solidFill>
              </a:rPr>
              <a:t>(январь-декабрь 2014)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99592" y="1700808"/>
            <a:ext cx="8064896" cy="4320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Обобщающе-заключительный </a:t>
            </a:r>
            <a:r>
              <a:rPr lang="ru-RU" b="1" i="1" dirty="0" smtClean="0">
                <a:solidFill>
                  <a:schemeClr val="tx1"/>
                </a:solidFill>
              </a:rPr>
              <a:t>(январь-декабрь 2015)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820" y="116632"/>
            <a:ext cx="7949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ЭТАПЫ РЕАЛИЗАЦИИ ПРОГРАММЫ ЦЕНТРА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99592" y="2204864"/>
            <a:ext cx="806489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Итогово</a:t>
            </a:r>
            <a:r>
              <a:rPr lang="ru-RU" b="1" dirty="0" smtClean="0">
                <a:solidFill>
                  <a:schemeClr val="tx1"/>
                </a:solidFill>
              </a:rPr>
              <a:t>-стартовый (запуск новой программы Центра, январь-декабрь 2016)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54868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①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111603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②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5536" y="162880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③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6" y="213285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④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692696"/>
            <a:ext cx="331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Wingdings 3"/>
              </a:rPr>
              <a:t>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07504" y="1259468"/>
            <a:ext cx="331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Wingdings 3"/>
              </a:rPr>
              <a:t>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07504" y="1700808"/>
            <a:ext cx="331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Wingdings 3"/>
              </a:rPr>
              <a:t>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07504" y="2276872"/>
            <a:ext cx="331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Wingdings 3"/>
              </a:rPr>
              <a:t>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3068960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СТАТИСТИКА СОЦИАЛЬНОГО ПАРТНЁРСТВА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87620" y="3573016"/>
            <a:ext cx="8928992" cy="3168352"/>
          </a:xfrm>
          <a:prstGeom prst="rect">
            <a:avLst/>
          </a:prstGeom>
          <a:solidFill>
            <a:schemeClr val="bg2"/>
          </a:solidFill>
          <a:ln w="3175" cap="rnd" cmpd="sng">
            <a:solidFill>
              <a:schemeClr val="accent1">
                <a:shade val="50000"/>
                <a:shade val="75000"/>
                <a:lumMod val="80000"/>
              </a:scheme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03848" y="3573016"/>
            <a:ext cx="2808312" cy="30243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75856" y="4005064"/>
            <a:ext cx="2664296" cy="10801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30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направлений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 развитии одарённости детей</a:t>
            </a:r>
            <a:endParaRPr lang="ru-RU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275856" y="5157192"/>
            <a:ext cx="2664296" cy="10801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Более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50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договоров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228184" y="3645024"/>
            <a:ext cx="2808312" cy="29523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51520" y="3645024"/>
            <a:ext cx="2736304" cy="29523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ОУ  - ТНЦ СО РАН, МФТИ, МГУ, ГППУ, ТПУ, ТГУ, НРОС РАО, РЦРО, Институт проблем образовательной политики «Эврика», ТОИПКРО, ИМЦ г. Томска, Петербургский государственный педагогический </a:t>
            </a:r>
            <a:r>
              <a:rPr lang="ru-RU" sz="1200" dirty="0">
                <a:solidFill>
                  <a:schemeClr val="tx2"/>
                </a:solidFill>
                <a:latin typeface="Arial Black" pitchFamily="34" charset="0"/>
              </a:rPr>
              <a:t>у</a:t>
            </a:r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ниверситет, ФГБНУ «Центр исследования проблем воспитания…» 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Arial Black" pitchFamily="34" charset="0"/>
              </a:rPr>
              <a:t>(город Москва)</a:t>
            </a:r>
          </a:p>
          <a:p>
            <a:pPr algn="ctr"/>
            <a:endParaRPr lang="ru-RU" sz="1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372200" y="3789040"/>
            <a:ext cx="2520280" cy="79208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Приказы, распоряжения ДО, целевые программы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372200" y="4653136"/>
            <a:ext cx="2520280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Договора оферты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72200" y="5157192"/>
            <a:ext cx="2520280" cy="25202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Прямые договора с ОУ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72200" y="5445224"/>
            <a:ext cx="2520280" cy="39604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Договора с родительскими комитетами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72200" y="5949280"/>
            <a:ext cx="2520280" cy="39604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Договора с различными организациями и ВУЗами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40" name="Стрелка вправо 39"/>
          <p:cNvSpPr/>
          <p:nvPr/>
        </p:nvSpPr>
        <p:spPr>
          <a:xfrm>
            <a:off x="6012160" y="4077072"/>
            <a:ext cx="360040" cy="21602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лево 40"/>
          <p:cNvSpPr/>
          <p:nvPr/>
        </p:nvSpPr>
        <p:spPr>
          <a:xfrm>
            <a:off x="2627784" y="4077072"/>
            <a:ext cx="648072" cy="1044116"/>
          </a:xfrm>
          <a:prstGeom prst="lef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6012160" y="4725144"/>
            <a:ext cx="360040" cy="21602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6012160" y="5157192"/>
            <a:ext cx="360040" cy="21602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6012160" y="5517232"/>
            <a:ext cx="360040" cy="21602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>
            <a:off x="6012160" y="6021288"/>
            <a:ext cx="360040" cy="21602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79512" y="6290156"/>
            <a:ext cx="50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⑧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5838476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60648"/>
            <a:ext cx="885528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НОРМАТИВНОЕ И МЕТОДИЧЕСКОЕ ОБЕСПЕЧЕНИЕ РАБОТЫ ЦЕНТРА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355" y="764704"/>
            <a:ext cx="2808312" cy="76740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ФЕДЕРАЛЬНЫЙ УРОВЕНЬ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87824" y="764704"/>
            <a:ext cx="2952328" cy="76740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РЕГИОНАЛЬНЫЙ УРОВЕНЬ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84168" y="764704"/>
            <a:ext cx="2987824" cy="76740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ЛОКАЛЬНЫЙ 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УРОВЕНЬ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496" y="1628799"/>
            <a:ext cx="2808312" cy="93610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Государственная программа Российской Федерации</a:t>
            </a:r>
          </a:p>
          <a:p>
            <a:pPr algn="ctr"/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«Развитие образования» </a:t>
            </a:r>
          </a:p>
          <a:p>
            <a:pPr algn="ctr"/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(2013-2020 </a:t>
            </a:r>
            <a:r>
              <a:rPr lang="ru-RU" sz="1300" b="1" dirty="0" err="1" smtClean="0">
                <a:solidFill>
                  <a:schemeClr val="accent3">
                    <a:lumMod val="50000"/>
                  </a:schemeClr>
                </a:solidFill>
              </a:rPr>
              <a:t>гг</a:t>
            </a: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ru-RU" sz="13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496" y="2636912"/>
            <a:ext cx="2808312" cy="122413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Национальная образовательная инициатива </a:t>
            </a:r>
          </a:p>
          <a:p>
            <a:pPr algn="ctr"/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«Наша новая школа»</a:t>
            </a:r>
            <a:endParaRPr lang="ru-RU" sz="13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496" y="3897053"/>
            <a:ext cx="2808312" cy="12601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Концепция по работе с одарёнными детьми РФ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87824" y="1628800"/>
            <a:ext cx="2952328" cy="4320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ВЦП «Одарённые дети» </a:t>
            </a:r>
          </a:p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(2013-2015 </a:t>
            </a:r>
            <a:r>
              <a:rPr lang="ru-RU" sz="1200" b="1" dirty="0" err="1" smtClean="0">
                <a:solidFill>
                  <a:schemeClr val="accent3">
                    <a:lumMod val="50000"/>
                  </a:schemeClr>
                </a:solidFill>
              </a:rPr>
              <a:t>гг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87824" y="2132856"/>
            <a:ext cx="2952328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Положение об областном научно-практическом Центре «Дарование»</a:t>
            </a:r>
          </a:p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(приказ Департамента общего образования № 171 от 15.03.04)</a:t>
            </a:r>
            <a:endParaRPr lang="ru-RU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87824" y="2924944"/>
            <a:ext cx="2952328" cy="79208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Положение о Межрегиональной командной дистанционной предметной игре </a:t>
            </a:r>
          </a:p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(от 24.01.2012, утверждённой ВЦПРО)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87824" y="3789040"/>
            <a:ext cx="2952328" cy="144016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Положение о мониторинге уровня предметных и </a:t>
            </a:r>
            <a:r>
              <a:rPr lang="ru-RU" sz="1200" b="1" dirty="0" err="1" smtClean="0">
                <a:solidFill>
                  <a:schemeClr val="accent3">
                    <a:lumMod val="50000"/>
                  </a:schemeClr>
                </a:solidFill>
              </a:rPr>
              <a:t>надпредметных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 компетенций обучающихся в различных предметных областях по технологии 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“</a:t>
            </a:r>
            <a:r>
              <a:rPr lang="en-US" sz="1200" b="1" dirty="0" err="1" smtClean="0">
                <a:solidFill>
                  <a:schemeClr val="accent3">
                    <a:lumMod val="50000"/>
                  </a:schemeClr>
                </a:solidFill>
              </a:rPr>
              <a:t>Mastex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”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в Томской обл. (распоряжение Департамента образования Томской области от 02.08.13 № 527-р)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87824" y="5301208"/>
            <a:ext cx="2952328" cy="6480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Региональное положение о личном первенстве в предмете </a:t>
            </a:r>
          </a:p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(в стадии разработки)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87824" y="6021289"/>
            <a:ext cx="2946307" cy="72007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Положение о диагностике обучающихся начальной школы </a:t>
            </a:r>
          </a:p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на этапе развития подростковой одарённости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084168" y="1628801"/>
            <a:ext cx="2987824" cy="28803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3">
                    <a:lumMod val="50000"/>
                  </a:schemeClr>
                </a:solidFill>
              </a:rPr>
              <a:t>Концепция работы  с одаренными детьми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84168" y="1988840"/>
            <a:ext cx="2987824" cy="4320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Концепция воспитания</a:t>
            </a:r>
          </a:p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«Воспитать гражданина»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84168" y="2492897"/>
            <a:ext cx="2987824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Целевые среднесрочные программы ОУ по развитию одарённости детей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84168" y="2996953"/>
            <a:ext cx="2987824" cy="57606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Модульные программы ПК по педагогике одарённости, </a:t>
            </a:r>
            <a:r>
              <a:rPr lang="ru-RU" sz="1200" b="1" dirty="0" err="1" smtClean="0">
                <a:solidFill>
                  <a:schemeClr val="accent3">
                    <a:lumMod val="50000"/>
                  </a:schemeClr>
                </a:solidFill>
              </a:rPr>
              <a:t>экспертированные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 специалистами </a:t>
            </a:r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</a:rPr>
              <a:t>РЦРО</a:t>
            </a:r>
            <a:endParaRPr lang="ru-RU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84168" y="3645025"/>
            <a:ext cx="2987824" cy="64807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3">
                    <a:lumMod val="50000"/>
                  </a:schemeClr>
                </a:solidFill>
              </a:rPr>
              <a:t>Учебно-методическая база </a:t>
            </a:r>
          </a:p>
          <a:p>
            <a:pPr algn="ctr"/>
            <a:r>
              <a:rPr lang="ru-RU" sz="1100" b="1" dirty="0" smtClean="0">
                <a:solidFill>
                  <a:schemeClr val="accent3">
                    <a:lumMod val="50000"/>
                  </a:schemeClr>
                </a:solidFill>
              </a:rPr>
              <a:t>по педагогике одарённости </a:t>
            </a:r>
          </a:p>
          <a:p>
            <a:pPr algn="ctr"/>
            <a:r>
              <a:rPr lang="ru-RU" sz="1100" b="1" dirty="0" smtClean="0">
                <a:solidFill>
                  <a:schemeClr val="accent3">
                    <a:lumMod val="50000"/>
                  </a:schemeClr>
                </a:solidFill>
              </a:rPr>
              <a:t>(библиотечный фонд, эл. база выпущенных альманахов, сборников, спец. </a:t>
            </a:r>
            <a:r>
              <a:rPr lang="ru-RU" sz="1100" b="1" dirty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sz="1100" b="1" dirty="0" smtClean="0">
                <a:solidFill>
                  <a:schemeClr val="accent3">
                    <a:lumMod val="50000"/>
                  </a:schemeClr>
                </a:solidFill>
              </a:rPr>
              <a:t>ыпусков)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156176" y="4365105"/>
            <a:ext cx="2915816" cy="64807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Банк тестовых и игровых заданий в различных предметных областях </a:t>
            </a:r>
          </a:p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для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-х – 4-х, 5-х – 11-х классов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156176" y="5085184"/>
            <a:ext cx="2915816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База электронных презентаций по педагогике одарённости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56176" y="5589240"/>
            <a:ext cx="2915816" cy="57606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</a:rPr>
              <a:t>Электронная база тест-тренингов по психолого-педагогическому сопровождению </a:t>
            </a:r>
          </a:p>
          <a:p>
            <a:pPr algn="ctr"/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</a:rPr>
              <a:t>в развитии интеллектуальных и </a:t>
            </a:r>
          </a:p>
          <a:p>
            <a:pPr algn="ctr"/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</a:rPr>
              <a:t>социальных компетенций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56176" y="6237312"/>
            <a:ext cx="2915816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Экспериментальная программа </a:t>
            </a:r>
          </a:p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«Сделай себя сам» (5-10 классы)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843808" y="1148408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940152" y="1052736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объединение 34"/>
          <p:cNvSpPr/>
          <p:nvPr/>
        </p:nvSpPr>
        <p:spPr>
          <a:xfrm>
            <a:off x="1285777" y="1412776"/>
            <a:ext cx="261887" cy="263351"/>
          </a:xfrm>
          <a:prstGeom prst="flowChartMerg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объединение 35"/>
          <p:cNvSpPr/>
          <p:nvPr/>
        </p:nvSpPr>
        <p:spPr>
          <a:xfrm>
            <a:off x="4355976" y="1365449"/>
            <a:ext cx="261887" cy="263351"/>
          </a:xfrm>
          <a:prstGeom prst="flowChartMerg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объединение 36"/>
          <p:cNvSpPr/>
          <p:nvPr/>
        </p:nvSpPr>
        <p:spPr>
          <a:xfrm>
            <a:off x="7524328" y="1437457"/>
            <a:ext cx="261887" cy="263351"/>
          </a:xfrm>
          <a:prstGeom prst="flowChartMerg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496" y="5229200"/>
            <a:ext cx="2808312" cy="122413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Нормативные акты, инструктивные письма Федерального уровня по отдельным направлениям</a:t>
            </a:r>
          </a:p>
          <a:p>
            <a:pPr algn="ctr"/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поддержки одарённых детей.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 flipH="1">
            <a:off x="5931768" y="1205136"/>
            <a:ext cx="3684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496" y="6309320"/>
            <a:ext cx="50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⑨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236023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ТЕХНИЧЕСКОЕ ОБЕСПЕЧЕНИЕ ЦЕНТРА</a:t>
            </a:r>
            <a:endParaRPr lang="ru-RU" sz="24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908720"/>
            <a:ext cx="7704856" cy="37705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Специализированный конференц-зал</a:t>
            </a:r>
            <a:endParaRPr lang="ru-RU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340768"/>
            <a:ext cx="7704856" cy="37705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Специальная лаборатория видеоконференцсвязи (ВКС)</a:t>
            </a:r>
            <a:endParaRPr lang="ru-RU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1772816"/>
            <a:ext cx="7704856" cy="37705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Наличие локальной вычислительной сети</a:t>
            </a:r>
            <a:endParaRPr lang="ru-RU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2204864"/>
            <a:ext cx="7704856" cy="37705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100% обеспеченность мультимедийными кабинетами</a:t>
            </a:r>
            <a:endParaRPr lang="ru-RU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576" y="2636912"/>
            <a:ext cx="7704856" cy="52106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Два канала связи с глобальной компьютерной сетью Интернет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на скорости 10 Мегабит/сек.</a:t>
            </a:r>
            <a:endParaRPr lang="ru-RU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576" y="3212976"/>
            <a:ext cx="7704856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4 компьютерных класса (3 стационарных, 1 мобильный)</a:t>
            </a:r>
            <a:endParaRPr lang="ru-RU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3717032"/>
            <a:ext cx="7704856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Наличие промышленных копировальных машин, </a:t>
            </a:r>
            <a:r>
              <a:rPr lang="ru-RU" dirty="0" err="1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ризографа</a:t>
            </a:r>
            <a:endParaRPr lang="ru-RU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4427984" y="4221088"/>
            <a:ext cx="864096" cy="648072"/>
          </a:xfrm>
          <a:prstGeom prst="flowChartMerg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4924157"/>
            <a:ext cx="7704856" cy="37705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Impact" pitchFamily="34" charset="0"/>
                <a:cs typeface="Courier New" pitchFamily="49" charset="0"/>
              </a:rPr>
              <a:t>ЖЕЛАЕМЫЙ ЭФФЕКТ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Impact" pitchFamily="34" charset="0"/>
                <a:cs typeface="Courier New" pitchFamily="49" charset="0"/>
              </a:rPr>
              <a:t>:</a:t>
            </a:r>
            <a:endParaRPr lang="ru-RU" sz="2800" dirty="0">
              <a:solidFill>
                <a:schemeClr val="bg1">
                  <a:lumMod val="95000"/>
                </a:schemeClr>
              </a:solidFill>
              <a:latin typeface="Impact" pitchFamily="34" charset="0"/>
              <a:cs typeface="Courier New" pitchFamily="49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55576" y="5373216"/>
            <a:ext cx="7704856" cy="11521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Внедрение системы ВКС на базе программного сервера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TrueConf</a:t>
            </a:r>
            <a:r>
              <a:rPr lang="ru-RU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подключение 20 удалённых абонентов Томской области и центров без необходимости установки дополнительного оборудования.</a:t>
            </a:r>
            <a:endParaRPr lang="ru-RU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515" y="6309320"/>
            <a:ext cx="50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⑩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68433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45379"/>
            <a:ext cx="9019485" cy="590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812360" y="1043444"/>
            <a:ext cx="1164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Табл. № 1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058771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390" y="251356"/>
            <a:ext cx="464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Комментарий для заполнения таблицы № 1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760636"/>
            <a:ext cx="8992142" cy="1800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Пункты 1, 2, 6, 7, 9, 10 – отметить уровень успешности (Н – низкий, С – средний, В – высокий)</a:t>
            </a:r>
          </a:p>
          <a:p>
            <a:endParaRPr lang="ru-RU" sz="500" dirty="0" smtClean="0"/>
          </a:p>
          <a:p>
            <a:r>
              <a:rPr lang="ru-RU" sz="1600" dirty="0" smtClean="0"/>
              <a:t>Пункты 3, 4, 5 – заполняется только один пункт, поставьте знак «+» в том столбце, название </a:t>
            </a:r>
          </a:p>
          <a:p>
            <a:r>
              <a:rPr lang="ru-RU" sz="1600" dirty="0"/>
              <a:t>к</a:t>
            </a:r>
            <a:r>
              <a:rPr lang="ru-RU" sz="1600" dirty="0" smtClean="0"/>
              <a:t>оторого совпадает с названием информационного сообщения в тесте «направленность личности»</a:t>
            </a:r>
          </a:p>
          <a:p>
            <a:endParaRPr lang="ru-RU" sz="500" dirty="0"/>
          </a:p>
          <a:p>
            <a:r>
              <a:rPr lang="ru-RU" sz="1600" dirty="0" smtClean="0"/>
              <a:t>Пункт 8 – напишите психологический тип, который вам выводится на экран в тесте </a:t>
            </a:r>
            <a:r>
              <a:rPr lang="ru-RU" sz="1600" dirty="0" err="1" smtClean="0"/>
              <a:t>Кейрси</a:t>
            </a:r>
            <a:r>
              <a:rPr lang="ru-RU" sz="1600" dirty="0" smtClean="0"/>
              <a:t>.</a:t>
            </a:r>
          </a:p>
          <a:p>
            <a:endParaRPr lang="ru-RU" sz="500" dirty="0"/>
          </a:p>
          <a:p>
            <a:r>
              <a:rPr lang="ru-RU" sz="1600" dirty="0" smtClean="0"/>
              <a:t>Пункты 11, 18 – в каждом столбце вести соответствующий текст, который выводится на экран в тесте</a:t>
            </a:r>
          </a:p>
          <a:p>
            <a:r>
              <a:rPr lang="ru-RU" sz="1600" dirty="0" smtClean="0"/>
              <a:t>Т. </a:t>
            </a:r>
            <a:r>
              <a:rPr lang="ru-RU" sz="1600" dirty="0" err="1" smtClean="0"/>
              <a:t>Лири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2694106"/>
            <a:ext cx="8784976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Сделай краткий вывод о своих достижениях в области развития социальной</a:t>
            </a:r>
          </a:p>
          <a:p>
            <a:r>
              <a:rPr lang="ru-RU" b="1" dirty="0" smtClean="0"/>
              <a:t>Компетентности (адекватность и психологическая подготовка)</a:t>
            </a:r>
          </a:p>
          <a:p>
            <a:endParaRPr lang="ru-RU" sz="500" dirty="0"/>
          </a:p>
          <a:p>
            <a:pPr marL="342900" indent="-342900">
              <a:buAutoNum type="arabicPeriod"/>
            </a:pPr>
            <a:r>
              <a:rPr lang="ru-RU" dirty="0" smtClean="0"/>
              <a:t>________________________________________________________________________</a:t>
            </a:r>
          </a:p>
          <a:p>
            <a:pPr marL="342900" indent="-342900">
              <a:buAutoNum type="arabicPeriod" startAt="2"/>
            </a:pPr>
            <a:r>
              <a:rPr lang="ru-RU" dirty="0" smtClean="0"/>
              <a:t>________________________________________________________________________</a:t>
            </a:r>
          </a:p>
          <a:p>
            <a:pPr marL="342900" indent="-342900">
              <a:buAutoNum type="arabicPeriod" startAt="2"/>
            </a:pPr>
            <a:r>
              <a:rPr lang="ru-RU" dirty="0" smtClean="0"/>
              <a:t>________________________________________________________________________</a:t>
            </a:r>
          </a:p>
          <a:p>
            <a:pPr marL="342900" indent="-342900">
              <a:buAutoNum type="arabicPeriod" startAt="2"/>
            </a:pPr>
            <a:r>
              <a:rPr lang="ru-RU" dirty="0" smtClean="0"/>
              <a:t>________________________________________________________________________</a:t>
            </a:r>
          </a:p>
          <a:p>
            <a:pPr marL="342900" indent="-342900">
              <a:buAutoNum type="arabicPeriod" startAt="2"/>
            </a:pPr>
            <a:r>
              <a:rPr lang="ru-RU" dirty="0" smtClean="0"/>
              <a:t>________________________________________________________________________</a:t>
            </a:r>
          </a:p>
          <a:p>
            <a:pPr marL="342900" indent="-342900">
              <a:buAutoNum type="arabicPeriod" startAt="2"/>
            </a:pPr>
            <a:r>
              <a:rPr lang="ru-RU" dirty="0" smtClean="0"/>
              <a:t>________________________________________________________________________</a:t>
            </a:r>
          </a:p>
          <a:p>
            <a:pPr marL="342900" indent="-342900">
              <a:buAutoNum type="arabicPeriod" startAt="2"/>
            </a:pPr>
            <a:r>
              <a:rPr lang="ru-RU" dirty="0" smtClean="0"/>
              <a:t>________________________________________________________________________</a:t>
            </a:r>
          </a:p>
          <a:p>
            <a:pPr marL="342900" indent="-342900">
              <a:buAutoNum type="arabicPeriod" startAt="2"/>
            </a:pPr>
            <a:r>
              <a:rPr lang="ru-RU" dirty="0" smtClean="0"/>
              <a:t>________________________________________________________________________</a:t>
            </a:r>
          </a:p>
          <a:p>
            <a:pPr marL="342900" indent="-342900">
              <a:buAutoNum type="arabicPeriod" startAt="2"/>
            </a:pPr>
            <a:r>
              <a:rPr lang="ru-RU" dirty="0" smtClean="0"/>
              <a:t>________________________________________________________________________</a:t>
            </a:r>
            <a:endParaRPr lang="ru-RU" dirty="0"/>
          </a:p>
          <a:p>
            <a:r>
              <a:rPr lang="ru-RU" dirty="0" smtClean="0"/>
              <a:t>10. ________________________________________________________________________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34560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99" y="476672"/>
            <a:ext cx="8940105" cy="593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71690" y="764704"/>
            <a:ext cx="1164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Табл. № </a:t>
            </a:r>
            <a:r>
              <a:rPr lang="en-US" b="1" dirty="0" smtClean="0"/>
              <a:t>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947201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852488"/>
            <a:ext cx="87249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5433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260648"/>
            <a:ext cx="85248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2924944"/>
            <a:ext cx="85109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 3"/>
              <a:buChar char=""/>
            </a:pPr>
            <a:r>
              <a:rPr lang="ru-RU" dirty="0" smtClean="0">
                <a:sym typeface="Wingdings 3"/>
              </a:rPr>
              <a:t>Обучающимися тезисы по теории и практике фиксируются после таблицы </a:t>
            </a:r>
          </a:p>
          <a:p>
            <a:r>
              <a:rPr lang="ru-RU" dirty="0" smtClean="0">
                <a:sym typeface="Wingdings 3"/>
              </a:rPr>
              <a:t>самоконтроля</a:t>
            </a:r>
          </a:p>
          <a:p>
            <a:endParaRPr lang="ru-RU" dirty="0" smtClean="0">
              <a:sym typeface="Wingdings 3"/>
            </a:endParaRPr>
          </a:p>
          <a:p>
            <a:pPr marL="285750" indent="-285750">
              <a:buFont typeface="Wingdings 3"/>
              <a:buChar char=""/>
            </a:pPr>
            <a:r>
              <a:rPr lang="ru-RU" dirty="0" smtClean="0">
                <a:sym typeface="Wingdings 3"/>
              </a:rPr>
              <a:t>Каждая сданная тема учителю фиксируется заметкой учителя «Сдано» и </a:t>
            </a:r>
          </a:p>
          <a:p>
            <a:r>
              <a:rPr lang="ru-RU" dirty="0" smtClean="0">
                <a:sym typeface="Wingdings 3"/>
              </a:rPr>
              <a:t>подписью.</a:t>
            </a:r>
          </a:p>
          <a:p>
            <a:endParaRPr lang="ru-RU" dirty="0">
              <a:sym typeface="Wingdings 3"/>
            </a:endParaRPr>
          </a:p>
          <a:p>
            <a:pPr marL="285750" indent="-285750">
              <a:buFont typeface="Wingdings 3"/>
              <a:buChar char=""/>
            </a:pPr>
            <a:r>
              <a:rPr lang="ru-RU" dirty="0" err="1" smtClean="0">
                <a:sym typeface="Wingdings 3"/>
              </a:rPr>
              <a:t>Тьютор</a:t>
            </a:r>
            <a:r>
              <a:rPr lang="ru-RU" dirty="0" smtClean="0">
                <a:sym typeface="Wingdings 3"/>
              </a:rPr>
              <a:t> сопровождает в целом реализацию субъектами образования (учеником,</a:t>
            </a:r>
          </a:p>
          <a:p>
            <a:r>
              <a:rPr lang="ru-RU" dirty="0">
                <a:sym typeface="Wingdings 3"/>
              </a:rPr>
              <a:t>у</a:t>
            </a:r>
            <a:r>
              <a:rPr lang="ru-RU" dirty="0" smtClean="0">
                <a:sym typeface="Wingdings 3"/>
              </a:rPr>
              <a:t>чителем, родителем) программы обучающихся «Личный аудит», в случае </a:t>
            </a:r>
          </a:p>
          <a:p>
            <a:r>
              <a:rPr lang="ru-RU" dirty="0">
                <a:sym typeface="Wingdings 3"/>
              </a:rPr>
              <a:t>н</a:t>
            </a:r>
            <a:r>
              <a:rPr lang="ru-RU" dirty="0" smtClean="0">
                <a:sym typeface="Wingdings 3"/>
              </a:rPr>
              <a:t>еобходимости вносит корректировки в процесс мотивационного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32511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1907704" y="188640"/>
            <a:ext cx="6984776" cy="10081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</a:t>
            </a:r>
          </a:p>
          <a:p>
            <a:r>
              <a:rPr lang="ru-RU" sz="18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УЧРЕЖДЕНИЕ</a:t>
            </a:r>
          </a:p>
          <a:p>
            <a:r>
              <a:rPr lang="ru-RU" sz="18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АКАДЕМИЧЕСКИЙ ЛИЦЕЙ Г. ТОМСКА</a:t>
            </a:r>
          </a:p>
          <a:p>
            <a:endParaRPr lang="ru-RU" sz="1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aclic.ru/pic/news/1334729177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066"/>
            <a:ext cx="1514475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aclic.ru/pic/up/pic/IMG_3696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243" y="1340768"/>
            <a:ext cx="557219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512" y="5733256"/>
            <a:ext cx="68609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адрес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634055,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Томск, ул. Вавилова, 8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Тоболкина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Николаевна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109" y="1844824"/>
            <a:ext cx="2463431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инновационная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лощадка (2013-2016)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 РВЦИ при РЦРО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 2015)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ММЦ «Центральный»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(2013-2016)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МЭП по СПШ (2008-2014)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 ИРОС РАО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(2001 – по настоящее время)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 по развитию одарённости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дошкольном возрасте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(2004 – по настоящее время)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51340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496" y="116632"/>
            <a:ext cx="9073008" cy="39604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ММЦ «ЦЕНТРАЛЬНЫЙ»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496" y="620688"/>
            <a:ext cx="4392488" cy="432048"/>
          </a:xfrm>
          <a:prstGeom prst="roundRect">
            <a:avLst/>
          </a:prstGeom>
          <a:solidFill>
            <a:srgbClr val="92D05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0032" y="620688"/>
            <a:ext cx="4248472" cy="432048"/>
          </a:xfrm>
          <a:prstGeom prst="roundRect">
            <a:avLst/>
          </a:prstGeom>
          <a:solidFill>
            <a:srgbClr val="92D05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496" y="1124744"/>
            <a:ext cx="4392488" cy="49685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выявления,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одарённых детей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«Центральный»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32040" y="1124744"/>
            <a:ext cx="4176464" cy="9361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осуществления деятельности  ОУ по выявлению, сопровождению и поддержке одарённых детей.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32040" y="2132856"/>
            <a:ext cx="4176464" cy="9361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взаимодействие ОУ и др. субъектов по выявлению, сопровождению и поддержке одарённых детей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32040" y="3140968"/>
            <a:ext cx="4176464" cy="7920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условия для участия одарённых детей в мероприятиях различного уровня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32040" y="4005064"/>
            <a:ext cx="4176464" cy="10081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адресную поддержку, </a:t>
            </a:r>
            <a:r>
              <a:rPr lang="ru-RU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тьюторское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психолого-педагогическое сопровождение одарённых детей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5085184"/>
            <a:ext cx="4176464" cy="10081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оперативную систему сбора информации о выполнении показателей результата реализации национальной образовательной инициативы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504" y="6192688"/>
            <a:ext cx="9001000" cy="6206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 педагогических работников занимаются сопровождением ММЦ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52834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504" y="260648"/>
            <a:ext cx="89289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ЗНАЧИМЫЕ ОБРАЗОВАТЕЛЬНЫЕ СОБЫТИЯ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716016" y="1052736"/>
            <a:ext cx="4320480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504" y="1052736"/>
            <a:ext cx="4248472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СОСТОЯВШИЕСЯ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1628800"/>
            <a:ext cx="4248472" cy="4320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Интеллектуальные игры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504" y="2060848"/>
            <a:ext cx="4248472" cy="4320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7337" y="2492896"/>
            <a:ext cx="4248472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4437112"/>
            <a:ext cx="4248472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504" y="5013176"/>
            <a:ext cx="4248472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504" y="5589240"/>
            <a:ext cx="4248472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конкурсы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16016" y="1628800"/>
            <a:ext cx="4248472" cy="12241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Дистанционная олимпиада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первенство в предмете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физика, математика, информатика)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16016" y="5589240"/>
            <a:ext cx="4248472" cy="108012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конференция по педагогике одарённости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odar.conf.ru</a:t>
            </a:r>
          </a:p>
        </p:txBody>
      </p:sp>
      <p:pic>
        <p:nvPicPr>
          <p:cNvPr id="1026" name="Picture 2" descr="D:\САЙТ-ММЦ\30-11-2013\ФОТО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24944"/>
            <a:ext cx="4176464" cy="258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107504" y="6165304"/>
            <a:ext cx="4248472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Дистанционные викторины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mastex.info/img/g/1358161704_sDSC008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89" y="3075494"/>
            <a:ext cx="1238250" cy="121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astex.info/img/g/1358197809_sDSC008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726" y="3068960"/>
            <a:ext cx="1357441" cy="121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140968"/>
            <a:ext cx="1266038" cy="113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578073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486992"/>
            <a:ext cx="4852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ИСТОРИЯ РАЗВИТИЯ ЦЕНТРА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3" y="5733256"/>
            <a:ext cx="8928992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1991 г. – экспериментальная площадка по расширению содержания </a:t>
            </a:r>
          </a:p>
          <a:p>
            <a:r>
              <a:rPr lang="ru-RU" sz="1600" dirty="0" smtClean="0"/>
              <a:t>образования при СОШ № 9 г. Томска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5076473"/>
            <a:ext cx="8928992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1992 г. – создание специализированного учреждения для одаренных детей </a:t>
            </a:r>
          </a:p>
          <a:p>
            <a:r>
              <a:rPr lang="ru-RU" sz="1600" dirty="0" smtClean="0"/>
              <a:t>«</a:t>
            </a:r>
            <a:r>
              <a:rPr lang="ru-RU" sz="1600" dirty="0" err="1" smtClean="0"/>
              <a:t>Академлицей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4182179"/>
            <a:ext cx="8928993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2004 г. – создание Центра с научно-практическим уклоном по методическому</a:t>
            </a:r>
          </a:p>
          <a:p>
            <a:r>
              <a:rPr lang="ru-RU" sz="1600" dirty="0"/>
              <a:t>к</a:t>
            </a:r>
            <a:r>
              <a:rPr lang="ru-RU" sz="1600" dirty="0" smtClean="0"/>
              <a:t>онсультированию учителей, родителей в развитии одарённости детей – </a:t>
            </a:r>
          </a:p>
          <a:p>
            <a:r>
              <a:rPr lang="ru-RU" sz="1600" dirty="0" smtClean="0"/>
              <a:t>Центр</a:t>
            </a:r>
            <a:r>
              <a:rPr lang="ru-RU" sz="1600" dirty="0"/>
              <a:t> </a:t>
            </a:r>
            <a:r>
              <a:rPr lang="ru-RU" sz="1600" dirty="0" smtClean="0"/>
              <a:t>«Дарование», создан Фонд «Дарование»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3492297"/>
            <a:ext cx="8856984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2011 г. – переосмысление Федеральной концепции развития одарённости,</a:t>
            </a:r>
          </a:p>
          <a:p>
            <a:r>
              <a:rPr lang="ru-RU" sz="1600" dirty="0"/>
              <a:t>п</a:t>
            </a:r>
            <a:r>
              <a:rPr lang="ru-RU" sz="1600" dirty="0" smtClean="0"/>
              <a:t>ереход от работы с явно одарёнными детьми к потенциально одарённым.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2844225"/>
            <a:ext cx="8856984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2006-2012 г.  - активное участие  в конкурсных программах КПМО и модернизации образования</a:t>
            </a:r>
          </a:p>
          <a:p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2204864"/>
            <a:ext cx="8856984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2008 г. – развитие направления</a:t>
            </a:r>
            <a:r>
              <a:rPr lang="en-US" sz="1600" dirty="0" smtClean="0"/>
              <a:t>: </a:t>
            </a:r>
            <a:r>
              <a:rPr lang="ru-RU" sz="1600" dirty="0" smtClean="0"/>
              <a:t>от одарённости – к эффективности одаренных</a:t>
            </a:r>
          </a:p>
          <a:p>
            <a:r>
              <a:rPr lang="ru-RU" sz="1600" dirty="0"/>
              <a:t>д</a:t>
            </a:r>
            <a:r>
              <a:rPr lang="ru-RU" sz="1600" dirty="0" smtClean="0"/>
              <a:t>етей, целевые программы регионального уровня.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1556792"/>
            <a:ext cx="8856984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2013 г. – ФИП «Взаимодействие ОУ в дистанционной сети </a:t>
            </a:r>
            <a:r>
              <a:rPr lang="en-US" sz="1600" dirty="0" smtClean="0"/>
              <a:t>“</a:t>
            </a:r>
            <a:r>
              <a:rPr lang="en-US" sz="1600" dirty="0" err="1" smtClean="0"/>
              <a:t>MastEx</a:t>
            </a:r>
            <a:r>
              <a:rPr lang="en-US" sz="1600" dirty="0" smtClean="0"/>
              <a:t>”</a:t>
            </a:r>
            <a:r>
              <a:rPr lang="ru-RU" sz="1600" dirty="0" smtClean="0"/>
              <a:t>,разработка</a:t>
            </a:r>
          </a:p>
          <a:p>
            <a:r>
              <a:rPr lang="ru-RU" sz="1600" dirty="0" smtClean="0"/>
              <a:t> программы </a:t>
            </a:r>
            <a:r>
              <a:rPr lang="ru-RU" sz="1600" dirty="0" err="1" smtClean="0"/>
              <a:t>тьюторского</a:t>
            </a:r>
            <a:r>
              <a:rPr lang="ru-RU" sz="1600" dirty="0" smtClean="0"/>
              <a:t> центра развития потенциала и детской одарённости.</a:t>
            </a:r>
            <a:endParaRPr lang="ru-RU" sz="16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6632"/>
            <a:ext cx="2100376" cy="128286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06" y="116632"/>
            <a:ext cx="1685349" cy="13681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491" y="6309320"/>
            <a:ext cx="50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149284755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0891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ОСНОВНОЕ НАЗНАЧЕНИЕ ДЕЯТЕЛЬНОСТИ ЦЕНТРА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1700808"/>
            <a:ext cx="2808312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Тьюторное</a:t>
            </a:r>
            <a:r>
              <a:rPr lang="ru-RU" dirty="0" smtClean="0">
                <a:solidFill>
                  <a:schemeClr val="tx1"/>
                </a:solidFill>
              </a:rPr>
              <a:t> сопровождение ОУ Томской области в ключевых позициях педагогики одаренности в соответствии с действующим «Положением о работе научно-практического Центра «Дарование»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27884" y="1700808"/>
            <a:ext cx="2159973" cy="27288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Основные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технологические направления центра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1700808"/>
            <a:ext cx="2736304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Создание межмуниципального </a:t>
            </a:r>
            <a:r>
              <a:rPr lang="ru-RU" dirty="0" err="1" smtClean="0">
                <a:solidFill>
                  <a:schemeClr val="tx1"/>
                </a:solidFill>
              </a:rPr>
              <a:t>тьюторского</a:t>
            </a:r>
            <a:r>
              <a:rPr lang="ru-RU" dirty="0" smtClean="0">
                <a:solidFill>
                  <a:schemeClr val="tx1"/>
                </a:solidFill>
              </a:rPr>
              <a:t> центра как базовой виртуальной площадки для всех региональных центров по работе с одарёнными детьми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1403648" y="908720"/>
            <a:ext cx="129614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572000" y="90872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804248" y="908720"/>
            <a:ext cx="129614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5496" y="4941168"/>
            <a:ext cx="2016226" cy="14930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Технология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MastEX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 образователь-ной сети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4941168"/>
            <a:ext cx="1980220" cy="14930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Технология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ВКС и НИТ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 поддержке различных видов одарённости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843808" y="3104964"/>
            <a:ext cx="6120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5760399" y="3104964"/>
            <a:ext cx="6120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716016" y="4941168"/>
            <a:ext cx="1980220" cy="14930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Технология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кадрового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обеспечения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020272" y="4941168"/>
            <a:ext cx="2066624" cy="14930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</a:rPr>
              <a:t>Технология открытого образовательного пространства в развитии одарённости детей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3923928" y="443711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364088" y="443711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1187624" y="4439241"/>
            <a:ext cx="2611915" cy="4145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518154" y="4439241"/>
            <a:ext cx="2376264" cy="4145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-34517" y="6434172"/>
            <a:ext cx="50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③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0081250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720" y="116632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ТЕХНОЛОГИЯ «</a:t>
            </a:r>
            <a:r>
              <a:rPr lang="en-US" sz="2800" b="1" dirty="0" smtClean="0"/>
              <a:t>MaStEx</a:t>
            </a:r>
            <a:r>
              <a:rPr lang="ru-RU" sz="2800" b="1" dirty="0" smtClean="0"/>
              <a:t>» </a:t>
            </a:r>
          </a:p>
          <a:p>
            <a:pPr algn="ctr"/>
            <a:r>
              <a:rPr lang="ru-RU" sz="2800" b="1" dirty="0" smtClean="0"/>
              <a:t>В ОБРАЗОВАТЕЛЬНОЙ СЕТИ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42747"/>
            <a:ext cx="8928992" cy="5615817"/>
          </a:xfrm>
          <a:prstGeom prst="rect">
            <a:avLst/>
          </a:prstGeom>
          <a:solidFill>
            <a:schemeClr val="bg2"/>
          </a:solidFill>
          <a:ln w="3175" cap="rnd" cmpd="sng">
            <a:solidFill>
              <a:schemeClr val="accent1">
                <a:shade val="50000"/>
                <a:shade val="75000"/>
                <a:lumMod val="80000"/>
              </a:scheme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43608" y="1316499"/>
            <a:ext cx="7848872" cy="9603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Организация и сопровождение региональной дистанционной образовательной сети в интеллектуально-предметных командных играх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955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❶</a:t>
            </a:r>
            <a:endParaRPr lang="ru-RU" sz="28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43608" y="2348880"/>
            <a:ext cx="7848872" cy="9603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Организация и проведение мониторингов уровня предметных и </a:t>
            </a:r>
            <a:r>
              <a:rPr lang="ru-RU" dirty="0" err="1" smtClean="0">
                <a:solidFill>
                  <a:schemeClr val="tx1"/>
                </a:solidFill>
              </a:rPr>
              <a:t>надпредметных</a:t>
            </a:r>
            <a:r>
              <a:rPr lang="ru-RU" dirty="0" smtClean="0">
                <a:solidFill>
                  <a:schemeClr val="tx1"/>
                </a:solidFill>
              </a:rPr>
              <a:t> компетенций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ru-RU" dirty="0" smtClean="0">
                <a:solidFill>
                  <a:schemeClr val="tx1"/>
                </a:solidFill>
              </a:rPr>
              <a:t>коррекционная работа с потенциально одарёнными детьми через личный аудит обучения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43608" y="3404731"/>
            <a:ext cx="7848872" cy="9603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Организация и проведение дистанционных первенств в предмете «Личное первенство в предмете»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43608" y="4484851"/>
            <a:ext cx="7848872" cy="9603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Психолого-педагогическая поддержка одарённых детей через НИТ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(тест-тренинги по развитию интеллектуальных и социальных компетенций, личный аудит обучения)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43608" y="5564971"/>
            <a:ext cx="7848872" cy="9603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Диагностика сформированности компетенций обучающихся начальной школы на этапе развития подростковой одарённости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(форма аттестации </a:t>
            </a:r>
            <a:r>
              <a:rPr lang="en-US" dirty="0" smtClean="0">
                <a:solidFill>
                  <a:schemeClr val="tx1"/>
                </a:solidFill>
              </a:rPr>
              <a:t>IV</a:t>
            </a: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ru-RU" dirty="0" err="1" smtClean="0">
                <a:solidFill>
                  <a:schemeClr val="tx1"/>
                </a:solidFill>
              </a:rPr>
              <a:t>классников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552" y="25457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❷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9552" y="364502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9552" y="47059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9552" y="580526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❺</a:t>
            </a:r>
          </a:p>
        </p:txBody>
      </p:sp>
      <p:sp>
        <p:nvSpPr>
          <p:cNvPr id="36" name="Стрелка вправо 35"/>
          <p:cNvSpPr/>
          <p:nvPr/>
        </p:nvSpPr>
        <p:spPr>
          <a:xfrm>
            <a:off x="107504" y="1628800"/>
            <a:ext cx="419252" cy="379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107504" y="2617748"/>
            <a:ext cx="360040" cy="379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107504" y="3697868"/>
            <a:ext cx="360040" cy="379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107504" y="4777988"/>
            <a:ext cx="360040" cy="379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107504" y="5877272"/>
            <a:ext cx="360040" cy="379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9" y="-171400"/>
            <a:ext cx="1524003" cy="152400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5496" y="6309320"/>
            <a:ext cx="50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④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83554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143908"/>
            <a:ext cx="8928992" cy="5616624"/>
          </a:xfrm>
          <a:prstGeom prst="rect">
            <a:avLst/>
          </a:prstGeom>
          <a:solidFill>
            <a:schemeClr val="bg2"/>
          </a:solidFill>
          <a:ln w="3175" cap="rnd" cmpd="sng">
            <a:solidFill>
              <a:schemeClr val="accent1">
                <a:shade val="50000"/>
                <a:shade val="75000"/>
                <a:lumMod val="80000"/>
              </a:scheme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15616" y="1287924"/>
            <a:ext cx="7848872" cy="1348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Организация и проведение мероприятий всероссийского уровня через ВКС-проект «Гимназический союз России» (ежегодно до 20-26 сеансов)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9552" y="175365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❶</a:t>
            </a:r>
            <a:endParaRPr lang="ru-RU" sz="28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15616" y="2996952"/>
            <a:ext cx="7848872" cy="136815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Организация и дистанционное сопровождение образовательных учреждений Томской области в региональной сети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видеоконференцсвязи (ВКС) через систему программных мероприятий, включая взаимодействие центров через ВКС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115616" y="4725144"/>
            <a:ext cx="7848872" cy="136815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Очно-заочная / дистанционная Всероссийская конференция «Создание интегрированного образовательного пространств в развитии детской одарённости</a:t>
            </a:r>
            <a:r>
              <a:rPr lang="en-US" dirty="0" smtClean="0">
                <a:solidFill>
                  <a:schemeClr val="tx1"/>
                </a:solidFill>
              </a:rPr>
              <a:t>:  </a:t>
            </a:r>
            <a:r>
              <a:rPr lang="ru-RU" dirty="0" smtClean="0">
                <a:solidFill>
                  <a:schemeClr val="tx1"/>
                </a:solidFill>
              </a:rPr>
              <a:t>детский сад, школа, университет»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областные тематические конференции по педагогике одарённости.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55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❷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9552" y="51571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❸</a:t>
            </a:r>
          </a:p>
        </p:txBody>
      </p:sp>
      <p:sp>
        <p:nvSpPr>
          <p:cNvPr id="36" name="Стрелка вправо 35"/>
          <p:cNvSpPr/>
          <p:nvPr/>
        </p:nvSpPr>
        <p:spPr>
          <a:xfrm>
            <a:off x="107504" y="1844824"/>
            <a:ext cx="419252" cy="37920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107504" y="3501008"/>
            <a:ext cx="360040" cy="37920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107504" y="5210036"/>
            <a:ext cx="360040" cy="37920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37600" y="188640"/>
            <a:ext cx="73068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ТЕХНОЛОГИИ ВКС И НИТ В ПОДДЕРЖКЕ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РАЗЛИЧНЫХ ВИДОВ ОДАРЁННОСТИ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491" y="6309320"/>
            <a:ext cx="50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⑤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1418861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764704"/>
            <a:ext cx="8954946" cy="5904656"/>
          </a:xfrm>
          <a:prstGeom prst="rect">
            <a:avLst/>
          </a:prstGeom>
          <a:solidFill>
            <a:schemeClr val="bg2"/>
          </a:solidFill>
          <a:ln w="3175" cap="rnd" cmpd="sng">
            <a:solidFill>
              <a:schemeClr val="accent1">
                <a:shade val="50000"/>
                <a:shade val="75000"/>
                <a:lumMod val="80000"/>
              </a:scheme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15616" y="1052736"/>
            <a:ext cx="7848872" cy="165618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Площадка РВЦИ – </a:t>
            </a:r>
            <a:r>
              <a:rPr lang="ru-RU" dirty="0" err="1" smtClean="0">
                <a:solidFill>
                  <a:schemeClr val="tx1"/>
                </a:solidFill>
              </a:rPr>
              <a:t>стажировочная</a:t>
            </a:r>
            <a:r>
              <a:rPr lang="ru-RU" dirty="0" smtClean="0">
                <a:solidFill>
                  <a:schemeClr val="tx1"/>
                </a:solidFill>
              </a:rPr>
              <a:t> площадка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(по плану РЦРО, Центра в психолого-педагогическом сопровождении развития одарённости детей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проекты ОУ).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9552" y="175365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❶</a:t>
            </a:r>
            <a:endParaRPr lang="ru-RU" sz="28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15616" y="2780928"/>
            <a:ext cx="7848872" cy="165618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КОУЧИНГОВОЕ СОПРОВОЖДЕНИЕ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Программы </a:t>
            </a:r>
            <a:r>
              <a:rPr lang="ru-RU" dirty="0" err="1" smtClean="0">
                <a:solidFill>
                  <a:schemeClr val="tx1"/>
                </a:solidFill>
              </a:rPr>
              <a:t>коучинга</a:t>
            </a:r>
            <a:r>
              <a:rPr lang="ru-RU" dirty="0" smtClean="0">
                <a:solidFill>
                  <a:schemeClr val="tx1"/>
                </a:solidFill>
              </a:rPr>
              <a:t> как инструмента ПК нового поколения специалистов в сфере образования (индивидуальное сопровождение по накопительной системе – 36 часов).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135258" y="4519883"/>
            <a:ext cx="7848872" cy="171742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ПК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Модуль «Теория и практика работы с одаренными детьми» – 36 часов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Модуль «Теория и практика междисциплинарного обучения в развитии одарённости» - 36 ч.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Технология </a:t>
            </a:r>
            <a:r>
              <a:rPr lang="ru-RU" dirty="0" err="1" smtClean="0">
                <a:solidFill>
                  <a:schemeClr val="tx1"/>
                </a:solidFill>
              </a:rPr>
              <a:t>компетентостно</a:t>
            </a:r>
            <a:r>
              <a:rPr lang="ru-RU" dirty="0" smtClean="0">
                <a:solidFill>
                  <a:schemeClr val="tx1"/>
                </a:solidFill>
              </a:rPr>
              <a:t>-ориентированного обучения. Применение технологии «</a:t>
            </a:r>
            <a:r>
              <a:rPr lang="en-US" dirty="0" err="1" smtClean="0">
                <a:solidFill>
                  <a:schemeClr val="tx1"/>
                </a:solidFill>
              </a:rPr>
              <a:t>MaStEX</a:t>
            </a:r>
            <a:r>
              <a:rPr lang="ru-RU" dirty="0" smtClean="0">
                <a:solidFill>
                  <a:schemeClr val="tx1"/>
                </a:solidFill>
              </a:rPr>
              <a:t>» в образовании для реализации ФГОС» - 72 часа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55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❷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9552" y="51571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❸</a:t>
            </a:r>
          </a:p>
        </p:txBody>
      </p:sp>
      <p:sp>
        <p:nvSpPr>
          <p:cNvPr id="36" name="Стрелка вправо 35"/>
          <p:cNvSpPr/>
          <p:nvPr/>
        </p:nvSpPr>
        <p:spPr>
          <a:xfrm>
            <a:off x="107504" y="1844824"/>
            <a:ext cx="419252" cy="379204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107504" y="3501008"/>
            <a:ext cx="360040" cy="379204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107504" y="5210036"/>
            <a:ext cx="360040" cy="379204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3568" y="231031"/>
            <a:ext cx="760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ТЕХНОЛОГИЯ КАДРОВОГО ОБЕСПЕЧЕНИЯ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496" y="6237312"/>
            <a:ext cx="50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⑥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269526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1968</TotalTime>
  <Words>1532</Words>
  <Application>Microsoft Office PowerPoint</Application>
  <PresentationFormat>Экран (4:3)</PresentationFormat>
  <Paragraphs>274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Волна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Василий</dc:creator>
  <cp:lastModifiedBy>Василий</cp:lastModifiedBy>
  <cp:revision>118</cp:revision>
  <cp:lastPrinted>2013-09-11T10:21:32Z</cp:lastPrinted>
  <dcterms:created xsi:type="dcterms:W3CDTF">2013-09-07T07:21:43Z</dcterms:created>
  <dcterms:modified xsi:type="dcterms:W3CDTF">2013-12-16T01:04:35Z</dcterms:modified>
</cp:coreProperties>
</file>