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7" r:id="rId2"/>
    <p:sldId id="263" r:id="rId3"/>
    <p:sldId id="256" r:id="rId4"/>
    <p:sldId id="258" r:id="rId5"/>
    <p:sldId id="257" r:id="rId6"/>
    <p:sldId id="259" r:id="rId7"/>
    <p:sldId id="276" r:id="rId8"/>
    <p:sldId id="260" r:id="rId9"/>
    <p:sldId id="261" r:id="rId10"/>
    <p:sldId id="269" r:id="rId11"/>
    <p:sldId id="270" r:id="rId12"/>
    <p:sldId id="271" r:id="rId13"/>
    <p:sldId id="262" r:id="rId14"/>
    <p:sldId id="265" r:id="rId15"/>
    <p:sldId id="266" r:id="rId16"/>
    <p:sldId id="264" r:id="rId17"/>
    <p:sldId id="267" r:id="rId18"/>
    <p:sldId id="268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0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5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90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7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348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2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8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0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9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6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0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8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6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6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48F4-519C-4CA4-AF05-80432739C07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D9102A-96AA-4333-B35D-0961B2FB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0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nstagram.com/vikky_scholl?igshid=1l8wrnk0bi01z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6fiFcJajj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clic.ru/docs/parents/parents%201/sample%20set%20of%20accessories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clic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lic.ru/docs/parents/parents%201/UMK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kademknig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985" y="-690582"/>
            <a:ext cx="3664014" cy="4060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7157" y="2881610"/>
            <a:ext cx="846898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Родительское собрание </a:t>
            </a:r>
          </a:p>
          <a:p>
            <a:pPr algn="ctr"/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1-х классов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26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936" y="250512"/>
            <a:ext cx="10607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Учебный план первоклассника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05847"/>
              </p:ext>
            </p:extLst>
          </p:nvPr>
        </p:nvGraphicFramePr>
        <p:xfrm>
          <a:off x="765936" y="1484596"/>
          <a:ext cx="9151815" cy="469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605">
                  <a:extLst>
                    <a:ext uri="{9D8B030D-6E8A-4147-A177-3AD203B41FA5}">
                      <a16:colId xmlns:a16="http://schemas.microsoft.com/office/drawing/2014/main" val="708651009"/>
                    </a:ext>
                  </a:extLst>
                </a:gridCol>
                <a:gridCol w="3050605">
                  <a:extLst>
                    <a:ext uri="{9D8B030D-6E8A-4147-A177-3AD203B41FA5}">
                      <a16:colId xmlns:a16="http://schemas.microsoft.com/office/drawing/2014/main" val="434505363"/>
                    </a:ext>
                  </a:extLst>
                </a:gridCol>
                <a:gridCol w="3050605">
                  <a:extLst>
                    <a:ext uri="{9D8B030D-6E8A-4147-A177-3AD203B41FA5}">
                      <a16:colId xmlns:a16="http://schemas.microsoft.com/office/drawing/2014/main" val="2803119916"/>
                    </a:ext>
                  </a:extLst>
                </a:gridCol>
              </a:tblGrid>
              <a:tr h="1063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БАЗОВАЯ ЧАСТЬ</a:t>
                      </a:r>
                    </a:p>
                    <a:p>
                      <a:pPr algn="ctr"/>
                      <a:r>
                        <a:rPr lang="ru-RU" dirty="0" smtClean="0"/>
                        <a:t> (уроки </a:t>
                      </a:r>
                      <a:r>
                        <a:rPr lang="ru-RU" baseline="0" dirty="0" smtClean="0"/>
                        <a:t> + </a:t>
                      </a:r>
                      <a:r>
                        <a:rPr lang="ru-RU" dirty="0" smtClean="0"/>
                        <a:t> внеурочная деятельность)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ПЛАТНЫЕ ОБРАЗОВАТЕЛЬНЫЕ  УСЛУГИ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ДОПОЛНИТЕЛЬНОЕ ОБРАЗОВАНИЕ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721361"/>
                  </a:ext>
                </a:extLst>
              </a:tr>
              <a:tr h="4313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ч в неделю 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(уроки + ВУД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до 5 часов в неделю</a:t>
                      </a:r>
                    </a:p>
                    <a:p>
                      <a:pPr algn="ctr"/>
                      <a:r>
                        <a:rPr lang="ru-RU" baseline="0" dirty="0" smtClean="0"/>
                        <a:t> (обязательно и по выбору)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ЛОПС </a:t>
                      </a:r>
                      <a:r>
                        <a:rPr lang="ru-RU" dirty="0" err="1" smtClean="0"/>
                        <a:t>рус.язык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 ЛОПС </a:t>
                      </a:r>
                      <a:r>
                        <a:rPr lang="ru-RU" dirty="0" err="1" smtClean="0"/>
                        <a:t>матем</a:t>
                      </a:r>
                      <a:r>
                        <a:rPr lang="ru-RU" dirty="0" smtClean="0"/>
                        <a:t>.</a:t>
                      </a:r>
                    </a:p>
                    <a:p>
                      <a:pPr algn="ctr"/>
                      <a:r>
                        <a:rPr lang="ru-RU" dirty="0" smtClean="0"/>
                        <a:t> ЛОПС геометрия</a:t>
                      </a:r>
                    </a:p>
                    <a:p>
                      <a:pPr algn="ctr"/>
                      <a:r>
                        <a:rPr lang="ru-RU" dirty="0" smtClean="0"/>
                        <a:t> РИСП</a:t>
                      </a:r>
                    </a:p>
                    <a:p>
                      <a:pPr algn="ctr"/>
                      <a:r>
                        <a:rPr lang="ru-RU" dirty="0" smtClean="0"/>
                        <a:t>ИОП  </a:t>
                      </a:r>
                      <a:r>
                        <a:rPr lang="ru-RU" dirty="0" err="1" smtClean="0"/>
                        <a:t>англ.язык</a:t>
                      </a:r>
                      <a:r>
                        <a:rPr lang="ru-RU" dirty="0" smtClean="0"/>
                        <a:t> «Учимся играя»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выбору ребенка и родителей при наличии программ дополнительного образования в ОУ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04654"/>
                  </a:ext>
                </a:extLst>
              </a:tr>
              <a:tr h="431348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Ежедневно не более 5-ти уроков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189729"/>
                  </a:ext>
                </a:extLst>
              </a:tr>
              <a:tr h="4313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Классный руководитель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Педагог по сопровождению индивидуального развития обучающегося - ПСИРО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Педагоги дополнительного образования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510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6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0978" y="426359"/>
            <a:ext cx="5806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Учебный график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7977"/>
            <a:ext cx="105683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Начальная школа расположена в двух корпусах:</a:t>
            </a:r>
          </a:p>
          <a:p>
            <a:pPr algn="ctr"/>
            <a:r>
              <a:rPr lang="ru-RU" sz="2400" dirty="0"/>
              <a:t>ул. Вавилова,8  и ул.Дизайнеров,4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Всего обучающихся начальной школы </a:t>
            </a:r>
            <a:r>
              <a:rPr lang="ru-RU" sz="2400" dirty="0" smtClean="0"/>
              <a:t>-1386, </a:t>
            </a:r>
            <a:r>
              <a:rPr lang="ru-RU" sz="2400" dirty="0"/>
              <a:t>педагогов - 39.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Начало занятий I смены – 8:00, II смены – 14:00.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1 - 4 классы (пятидневная учебная неделя)</a:t>
            </a:r>
          </a:p>
        </p:txBody>
      </p:sp>
    </p:spTree>
    <p:extLst>
      <p:ext uri="{BB962C8B-B14F-4D97-AF65-F5344CB8AC3E}">
        <p14:creationId xmlns:p14="http://schemas.microsoft.com/office/powerpoint/2010/main" val="31888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908268"/>
            <a:ext cx="1082992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Учебный год </a:t>
            </a:r>
          </a:p>
          <a:p>
            <a:pPr algn="ctr"/>
            <a:endParaRPr lang="ru-RU" b="1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1 четверть - с 01.09.2020 </a:t>
            </a:r>
            <a:r>
              <a:rPr lang="ru-RU" dirty="0"/>
              <a:t>по </a:t>
            </a:r>
            <a:r>
              <a:rPr lang="ru-RU" dirty="0" smtClean="0"/>
              <a:t>24.10.2020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2 </a:t>
            </a:r>
            <a:r>
              <a:rPr lang="ru-RU" dirty="0" smtClean="0"/>
              <a:t>четверть - с 09.11.2020 </a:t>
            </a:r>
            <a:r>
              <a:rPr lang="ru-RU" dirty="0"/>
              <a:t>по </a:t>
            </a:r>
            <a:r>
              <a:rPr lang="ru-RU" dirty="0" smtClean="0"/>
              <a:t>26.12.2020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3 </a:t>
            </a:r>
            <a:r>
              <a:rPr lang="ru-RU" dirty="0" smtClean="0"/>
              <a:t>четверть - с 11.01.2021 </a:t>
            </a:r>
            <a:r>
              <a:rPr lang="ru-RU" dirty="0"/>
              <a:t>по </a:t>
            </a:r>
            <a:r>
              <a:rPr lang="ru-RU" dirty="0" smtClean="0"/>
              <a:t>20.03.2021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4 </a:t>
            </a:r>
            <a:r>
              <a:rPr lang="ru-RU" dirty="0" smtClean="0"/>
              <a:t>четверть  - с 29.03.2021г</a:t>
            </a:r>
            <a:r>
              <a:rPr lang="ru-RU" dirty="0"/>
              <a:t>. по </a:t>
            </a:r>
            <a:r>
              <a:rPr lang="ru-RU" dirty="0" smtClean="0"/>
              <a:t>22.05.2021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Год  С 01.09.2020 </a:t>
            </a:r>
            <a:r>
              <a:rPr lang="ru-RU" dirty="0"/>
              <a:t>по </a:t>
            </a:r>
            <a:r>
              <a:rPr lang="ru-RU" dirty="0" smtClean="0"/>
              <a:t>22.05.2021 - 34 недели, </a:t>
            </a:r>
            <a:r>
              <a:rPr lang="ru-RU" dirty="0"/>
              <a:t>1 классы – 33 </a:t>
            </a:r>
            <a:r>
              <a:rPr lang="ru-RU" dirty="0" smtClean="0"/>
              <a:t>недели</a:t>
            </a:r>
          </a:p>
          <a:p>
            <a:pPr algn="ctr"/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b="1" dirty="0" smtClean="0"/>
              <a:t>дополнительные каникулы для обучающихся 1-х классов  в  середине февраля</a:t>
            </a:r>
          </a:p>
        </p:txBody>
      </p:sp>
    </p:spTree>
    <p:extLst>
      <p:ext uri="{BB962C8B-B14F-4D97-AF65-F5344CB8AC3E}">
        <p14:creationId xmlns:p14="http://schemas.microsoft.com/office/powerpoint/2010/main" val="3222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70" y="234967"/>
            <a:ext cx="115098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                   Положение </a:t>
            </a:r>
            <a:r>
              <a:rPr lang="ru-RU" sz="2400" dirty="0"/>
              <a:t>о школьной форме и внешнем виде обучающихся </a:t>
            </a:r>
            <a:r>
              <a:rPr lang="ru-RU" sz="2400" dirty="0" smtClean="0"/>
              <a:t>     МБОУ </a:t>
            </a:r>
            <a:r>
              <a:rPr lang="ru-RU" sz="2400" dirty="0"/>
              <a:t>Академического лицея г. Томска (с изм. от 1.09.2017). </a:t>
            </a:r>
            <a:endParaRPr lang="ru-RU" sz="2400" dirty="0" smtClean="0"/>
          </a:p>
          <a:p>
            <a:pPr algn="r"/>
            <a:r>
              <a:rPr lang="ru-RU" sz="2400" dirty="0" smtClean="0"/>
              <a:t> Приказ </a:t>
            </a:r>
            <a:r>
              <a:rPr lang="ru-RU" sz="2400" dirty="0"/>
              <a:t>№260 от 16 июня 2017 года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b="1" u="sng" dirty="0" smtClean="0"/>
              <a:t>Основные </a:t>
            </a:r>
            <a:r>
              <a:rPr lang="ru-RU" sz="2400" b="1" u="sng" dirty="0"/>
              <a:t>требования к школьной форме и внешнему виду </a:t>
            </a:r>
            <a:r>
              <a:rPr lang="ru-RU" sz="2400" b="1" u="sng" dirty="0" smtClean="0"/>
              <a:t>обучающихся</a:t>
            </a:r>
            <a:endParaRPr lang="ru-RU" sz="2400" dirty="0" smtClean="0"/>
          </a:p>
          <a:p>
            <a:pPr algn="ctr"/>
            <a:endParaRPr lang="ru-RU" sz="2400" dirty="0"/>
          </a:p>
          <a:p>
            <a:r>
              <a:rPr lang="ru-RU" sz="2400" dirty="0" smtClean="0"/>
              <a:t>Стиль </a:t>
            </a:r>
            <a:r>
              <a:rPr lang="ru-RU" sz="2400" dirty="0"/>
              <a:t>одежды - классический, деловой. </a:t>
            </a:r>
            <a:r>
              <a:rPr lang="ru-RU" sz="2400" dirty="0" smtClean="0"/>
              <a:t>        </a:t>
            </a:r>
            <a:r>
              <a:rPr lang="ru-RU" sz="2800" dirty="0" smtClean="0">
                <a:solidFill>
                  <a:srgbClr val="0070C0"/>
                </a:solidFill>
                <a:hlinkClick r:id="rId2"/>
              </a:rPr>
              <a:t>Школьная форма</a:t>
            </a:r>
            <a:endParaRPr lang="ru-RU" sz="2800" dirty="0" smtClean="0">
              <a:solidFill>
                <a:srgbClr val="0070C0"/>
              </a:solidFill>
            </a:endParaRPr>
          </a:p>
          <a:p>
            <a:endParaRPr lang="ru-RU" sz="2400" dirty="0"/>
          </a:p>
          <a:p>
            <a:r>
              <a:rPr lang="ru-RU" sz="2400" dirty="0" smtClean="0"/>
              <a:t>Школьная </a:t>
            </a:r>
            <a:r>
              <a:rPr lang="ru-RU" sz="2400" dirty="0"/>
              <a:t>форма подразделяется на парадную, </a:t>
            </a:r>
            <a:r>
              <a:rPr lang="ru-RU" sz="2400" dirty="0" smtClean="0"/>
              <a:t>повседневную  </a:t>
            </a:r>
            <a:r>
              <a:rPr lang="ru-RU" sz="2400" dirty="0"/>
              <a:t>и спортивную.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14" y="234967"/>
            <a:ext cx="1877934" cy="1406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31158" b="39433"/>
          <a:stretch/>
        </p:blipFill>
        <p:spPr>
          <a:xfrm>
            <a:off x="595086" y="3651287"/>
            <a:ext cx="4590797" cy="29240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t="28458" r="10933" b="9739"/>
          <a:stretch/>
        </p:blipFill>
        <p:spPr>
          <a:xfrm>
            <a:off x="5505199" y="3859823"/>
            <a:ext cx="6284874" cy="245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9435" y="151563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Греческий алфавит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766" y="1199293"/>
            <a:ext cx="8713787" cy="531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88" t="27364" r="4382" b="31809"/>
          <a:stretch/>
        </p:blipFill>
        <p:spPr>
          <a:xfrm>
            <a:off x="124385" y="1910862"/>
            <a:ext cx="11563351" cy="2800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122028" y="614660"/>
            <a:ext cx="6957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Итоги тестирования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9005" y="5084084"/>
            <a:ext cx="7930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Рекомендации для родителей 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по определению и профилактике проблем обучения в начальной школе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1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360" y="383792"/>
            <a:ext cx="6981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еление на классы: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634" y="1559449"/>
            <a:ext cx="1111714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Гендерное равенство</a:t>
            </a: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Уровень подготовки дошкольника</a:t>
            </a: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Классы равные </a:t>
            </a: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Литера не имеет значения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83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72" y="707051"/>
            <a:ext cx="7918774" cy="4454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3197" y="3023752"/>
            <a:ext cx="27489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hlinkClick r:id="rId2"/>
              </a:rPr>
              <a:t>Ссылка</a:t>
            </a:r>
            <a:endParaRPr lang="ru-RU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162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3410" y="429633"/>
            <a:ext cx="7034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Порядок обращений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9460" y="1410730"/>
            <a:ext cx="9074920" cy="73250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Классный руководитель</a:t>
            </a:r>
          </a:p>
          <a:p>
            <a:endParaRPr lang="ru-RU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Зам.директора</a:t>
            </a: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 УР в </a:t>
            </a:r>
            <a:r>
              <a:rPr lang="ru-RU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нач.школе</a:t>
            </a:r>
            <a:endParaRPr lang="ru-RU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Директор ОУ </a:t>
            </a:r>
          </a:p>
          <a:p>
            <a:endParaRPr lang="ru-RU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Учредитель</a:t>
            </a:r>
            <a:endParaRPr lang="ru-RU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41823" y="2162482"/>
            <a:ext cx="537883" cy="82475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2" y="3510386"/>
            <a:ext cx="554784" cy="835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2" y="4868762"/>
            <a:ext cx="55478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7448" y="786110"/>
            <a:ext cx="110559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Мы в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сегда рады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сотрудничеству!!!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6825" y="3105835"/>
            <a:ext cx="9429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Тараданова</a:t>
            </a:r>
            <a:r>
              <a:rPr lang="ru-RU" dirty="0"/>
              <a:t> Светлана </a:t>
            </a:r>
            <a:r>
              <a:rPr lang="ru-RU" dirty="0" smtClean="0"/>
              <a:t>Павловна - </a:t>
            </a:r>
          </a:p>
          <a:p>
            <a:pPr algn="ctr"/>
            <a:r>
              <a:rPr lang="ru-RU" dirty="0" smtClean="0"/>
              <a:t>+7  3822  712729         8-903-953-20-49</a:t>
            </a:r>
            <a:endParaRPr lang="ru-RU" dirty="0"/>
          </a:p>
          <a:p>
            <a:pPr algn="ctr"/>
            <a:r>
              <a:rPr lang="ru-RU" dirty="0"/>
              <a:t>semenova@aclic.ru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25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заместитель </a:t>
            </a:r>
            <a:r>
              <a:rPr lang="ru-RU" dirty="0"/>
              <a:t>директора по УВР (1-4 классы</a:t>
            </a:r>
            <a:r>
              <a:rPr lang="ru-RU" dirty="0" smtClean="0"/>
              <a:t>) каб.2005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311221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B050"/>
                </a:solidFill>
              </a:rPr>
              <a:t>Муниципальное бюджетное общеобразовательное учреждение Академический лицей </a:t>
            </a:r>
            <a:r>
              <a:rPr lang="ru-RU" sz="2800" dirty="0" err="1" smtClean="0">
                <a:solidFill>
                  <a:srgbClr val="00B050"/>
                </a:solidFill>
              </a:rPr>
              <a:t>г.Томска</a:t>
            </a:r>
            <a:endParaRPr lang="ru-RU" sz="2800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>
                <a:solidFill>
                  <a:srgbClr val="00B050"/>
                </a:solidFill>
              </a:rPr>
              <a:t>имени Г.А. </a:t>
            </a:r>
            <a:r>
              <a:rPr lang="ru-RU" sz="2800" dirty="0" err="1">
                <a:solidFill>
                  <a:srgbClr val="00B050"/>
                </a:solidFill>
              </a:rPr>
              <a:t>Псахье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458" y="490300"/>
            <a:ext cx="3664530" cy="40548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27048" y="1764168"/>
            <a:ext cx="8255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ул. Вавилова, д.8</a:t>
            </a:r>
          </a:p>
          <a:p>
            <a:pPr algn="ctr"/>
            <a:r>
              <a:rPr lang="ru-RU" sz="3600" dirty="0"/>
              <a:t>(3822) 49-21-01</a:t>
            </a:r>
          </a:p>
          <a:p>
            <a:pPr algn="ctr"/>
            <a:r>
              <a:rPr lang="ru-RU" sz="3600" dirty="0"/>
              <a:t>info@aclic.ru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885" y="3518494"/>
            <a:ext cx="4200411" cy="314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311221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B050"/>
                </a:solidFill>
              </a:rPr>
              <a:t>Муниципальное бюджетное общеобразовательное учреждение Академический лицей </a:t>
            </a:r>
            <a:r>
              <a:rPr lang="ru-RU" sz="2800" dirty="0" err="1" smtClean="0">
                <a:solidFill>
                  <a:srgbClr val="00B050"/>
                </a:solidFill>
              </a:rPr>
              <a:t>г.Томска</a:t>
            </a:r>
            <a:endParaRPr lang="ru-RU" sz="2800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>
                <a:solidFill>
                  <a:srgbClr val="00B050"/>
                </a:solidFill>
              </a:rPr>
              <a:t>имени Г.А. </a:t>
            </a:r>
            <a:r>
              <a:rPr lang="ru-RU" sz="2800" dirty="0" err="1">
                <a:solidFill>
                  <a:srgbClr val="00B050"/>
                </a:solidFill>
              </a:rPr>
              <a:t>Псахье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458" y="490300"/>
            <a:ext cx="3664530" cy="40548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3788861"/>
            <a:ext cx="6770210" cy="29530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73905" y="194499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/>
              <a:t>ул. Дизайнеров, д.4</a:t>
            </a:r>
          </a:p>
          <a:p>
            <a:pPr algn="ctr"/>
            <a:r>
              <a:rPr lang="ru-RU" sz="3600" dirty="0"/>
              <a:t>(3822) 71-26-86</a:t>
            </a:r>
          </a:p>
          <a:p>
            <a:pPr algn="ctr"/>
            <a:r>
              <a:rPr lang="ru-RU" sz="3600" dirty="0"/>
              <a:t>d4@aclic.ru</a:t>
            </a:r>
          </a:p>
        </p:txBody>
      </p:sp>
    </p:spTree>
    <p:extLst>
      <p:ext uri="{BB962C8B-B14F-4D97-AF65-F5344CB8AC3E}">
        <p14:creationId xmlns:p14="http://schemas.microsoft.com/office/powerpoint/2010/main" val="6152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4309" y="151341"/>
            <a:ext cx="3751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hlinkClick r:id="rId2"/>
              </a:rPr>
              <a:t>Сайт школы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8480" t="9859" r="20593" b="11951"/>
          <a:stretch/>
        </p:blipFill>
        <p:spPr>
          <a:xfrm>
            <a:off x="1947332" y="982338"/>
            <a:ext cx="7907867" cy="57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93" y="359752"/>
            <a:ext cx="87534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15" t="37971" r="56191" b="29859"/>
          <a:stretch/>
        </p:blipFill>
        <p:spPr>
          <a:xfrm>
            <a:off x="6284686" y="1959999"/>
            <a:ext cx="3774350" cy="17890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913" y="1117599"/>
            <a:ext cx="99132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Закон об </a:t>
            </a:r>
            <a:r>
              <a:rPr lang="ru-RU" sz="2800" dirty="0" smtClean="0"/>
              <a:t>образовании</a:t>
            </a:r>
          </a:p>
          <a:p>
            <a:r>
              <a:rPr lang="ru-RU" sz="2800" dirty="0" smtClean="0"/>
              <a:t> </a:t>
            </a:r>
            <a:endParaRPr lang="ru-RU" sz="2800" dirty="0"/>
          </a:p>
          <a:p>
            <a:r>
              <a:rPr lang="ru-RU" sz="2800" dirty="0"/>
              <a:t>Санитарные правила для </a:t>
            </a:r>
            <a:r>
              <a:rPr lang="ru-RU" sz="2800" dirty="0" smtClean="0"/>
              <a:t>школ</a:t>
            </a:r>
          </a:p>
          <a:p>
            <a:r>
              <a:rPr lang="ru-RU" sz="2800" dirty="0" smtClean="0"/>
              <a:t> </a:t>
            </a:r>
            <a:endParaRPr lang="ru-RU" sz="2800" dirty="0"/>
          </a:p>
          <a:p>
            <a:r>
              <a:rPr lang="ru-RU" sz="2800" dirty="0"/>
              <a:t>Закон о правах </a:t>
            </a:r>
            <a:r>
              <a:rPr lang="ru-RU" sz="2800" dirty="0" smtClean="0"/>
              <a:t>детей</a:t>
            </a:r>
            <a:endParaRPr lang="ru-RU" sz="2800" dirty="0"/>
          </a:p>
          <a:p>
            <a:r>
              <a:rPr lang="ru-RU" sz="2800" dirty="0"/>
              <a:t> </a:t>
            </a:r>
          </a:p>
          <a:p>
            <a:r>
              <a:rPr lang="ru-RU" sz="2800" dirty="0"/>
              <a:t>Порядок организации образовательной </a:t>
            </a:r>
            <a:r>
              <a:rPr lang="ru-RU" sz="2800" dirty="0" smtClean="0"/>
              <a:t>деятельности</a:t>
            </a:r>
          </a:p>
          <a:p>
            <a:r>
              <a:rPr lang="ru-RU" sz="2800" dirty="0" smtClean="0"/>
              <a:t> </a:t>
            </a:r>
            <a:endParaRPr lang="ru-RU" sz="2800" dirty="0"/>
          </a:p>
          <a:p>
            <a:r>
              <a:rPr lang="ru-RU" sz="2800" dirty="0" smtClean="0"/>
              <a:t>ФГОС </a:t>
            </a:r>
            <a:r>
              <a:rPr lang="ru-RU" sz="2800" dirty="0"/>
              <a:t>начального общего </a:t>
            </a:r>
            <a:r>
              <a:rPr lang="ru-RU" sz="2800" dirty="0" smtClean="0"/>
              <a:t>образования</a:t>
            </a:r>
          </a:p>
          <a:p>
            <a:endParaRPr lang="ru-RU" sz="2800" dirty="0"/>
          </a:p>
          <a:p>
            <a:r>
              <a:rPr lang="ru-RU" sz="2800" dirty="0" smtClean="0"/>
              <a:t>ФГОС </a:t>
            </a:r>
            <a:r>
              <a:rPr lang="ru-RU" sz="2800" dirty="0"/>
              <a:t>начального общего образования обучающихся с ОВЗ</a:t>
            </a:r>
          </a:p>
          <a:p>
            <a:r>
              <a:rPr lang="ru-RU" sz="28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599" y="194269"/>
            <a:ext cx="929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Нормативно-правовая база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38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79" y="373604"/>
            <a:ext cx="7106534" cy="78635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26724" y="373604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Миссия лицея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035" y="1569357"/>
            <a:ext cx="107404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Качественное образование для каждого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0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45" y="1742819"/>
            <a:ext cx="6668917" cy="1794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200" y="246522"/>
            <a:ext cx="91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dirty="0">
                <a:solidFill>
                  <a:srgbClr val="00B050"/>
                </a:solidFill>
              </a:rPr>
              <a:t>«Перспективная начальная школа</a:t>
            </a:r>
            <a:r>
              <a:rPr lang="ru-RU" sz="4000" dirty="0" smtClean="0">
                <a:solidFill>
                  <a:srgbClr val="00B050"/>
                </a:solidFill>
              </a:rPr>
              <a:t>»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>
                <a:solidFill>
                  <a:srgbClr val="00B050"/>
                </a:solidFill>
              </a:rPr>
              <a:t>( под редакцией </a:t>
            </a:r>
            <a:r>
              <a:rPr lang="ru-RU" sz="4000" dirty="0" err="1">
                <a:solidFill>
                  <a:srgbClr val="00B050"/>
                </a:solidFill>
              </a:rPr>
              <a:t>Н.А.Чураковой</a:t>
            </a:r>
            <a:r>
              <a:rPr lang="ru-RU" sz="40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085" y="4384806"/>
            <a:ext cx="117565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Концепция программы основана на убеждении, что все дети способны успешно учиться в начальной школе, если для них созданы необходимые условия. Учёт возраста школьников делает процесс обучения успешным. Технология обучения нацелена на решение следующих задач: </a:t>
            </a:r>
          </a:p>
          <a:p>
            <a:endParaRPr lang="ru-RU" dirty="0"/>
          </a:p>
          <a:p>
            <a:r>
              <a:rPr lang="ru-RU" dirty="0"/>
              <a:t>• Помочь школьнику наиболее полно реализовать свой потенциал, раскрыть свою индивидуальность</a:t>
            </a:r>
          </a:p>
          <a:p>
            <a:r>
              <a:rPr lang="ru-RU" dirty="0"/>
              <a:t>• Воспитать в ученике те качества личности, которые необходимы в общении, в ходе выполнения совместных дел </a:t>
            </a:r>
          </a:p>
          <a:p>
            <a:r>
              <a:rPr lang="ru-RU" dirty="0"/>
              <a:t>• Сохранить душевное эмоциональное благополучие каждого учащегося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2786" y="3645293"/>
            <a:ext cx="4770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0056B3"/>
                </a:solidFill>
                <a:latin typeface="PT Sans"/>
                <a:hlinkClick r:id="rId3"/>
              </a:rPr>
              <a:t>УМК ПНШ глазами ученика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673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779" t="7637" r="44523" b="29434"/>
          <a:stretch/>
        </p:blipFill>
        <p:spPr>
          <a:xfrm>
            <a:off x="638629" y="986266"/>
            <a:ext cx="4441371" cy="56757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857" t="7213" r="44603" b="20406"/>
          <a:stretch/>
        </p:blipFill>
        <p:spPr>
          <a:xfrm>
            <a:off x="5791200" y="1031201"/>
            <a:ext cx="3860800" cy="57077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64720" y="106346"/>
            <a:ext cx="3129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hlinkClick r:id="rId4"/>
              </a:rPr>
              <a:t>Академкнига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618</TotalTime>
  <Words>497</Words>
  <Application>Microsoft Office PowerPoint</Application>
  <PresentationFormat>Широкоэкранный</PresentationFormat>
  <Paragraphs>116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PT Sans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Семенова Светлана Павловна</dc:creator>
  <cp:lastModifiedBy>Тараданова Светлана Павловна</cp:lastModifiedBy>
  <cp:revision>33</cp:revision>
  <dcterms:created xsi:type="dcterms:W3CDTF">2020-06-05T08:36:35Z</dcterms:created>
  <dcterms:modified xsi:type="dcterms:W3CDTF">2020-06-10T06:06:37Z</dcterms:modified>
</cp:coreProperties>
</file>