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300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301" r:id="rId13"/>
    <p:sldId id="302" r:id="rId14"/>
    <p:sldId id="283" r:id="rId15"/>
    <p:sldId id="304" r:id="rId16"/>
    <p:sldId id="306" r:id="rId17"/>
    <p:sldId id="305" r:id="rId18"/>
    <p:sldId id="264" r:id="rId19"/>
    <p:sldId id="273" r:id="rId20"/>
    <p:sldId id="259" r:id="rId21"/>
    <p:sldId id="262" r:id="rId22"/>
    <p:sldId id="263" r:id="rId23"/>
    <p:sldId id="265" r:id="rId24"/>
    <p:sldId id="266" r:id="rId25"/>
    <p:sldId id="309" r:id="rId26"/>
    <p:sldId id="307" r:id="rId27"/>
    <p:sldId id="271" r:id="rId28"/>
    <p:sldId id="27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10" r:id="rId46"/>
    <p:sldId id="311" r:id="rId47"/>
    <p:sldId id="257" r:id="rId48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коучей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  <c:pt idx="3">
                  <c:v>2012-2013</c:v>
                </c:pt>
                <c:pt idx="4">
                  <c:v>2013-2014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клиентов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2009-2010</c:v>
                </c:pt>
                <c:pt idx="1">
                  <c:v>2010-2011</c:v>
                </c:pt>
                <c:pt idx="2">
                  <c:v>2011-2012</c:v>
                </c:pt>
                <c:pt idx="3">
                  <c:v>2012-2013</c:v>
                </c:pt>
                <c:pt idx="4">
                  <c:v>2013-2014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7229568"/>
        <c:axId val="87231104"/>
      </c:barChart>
      <c:catAx>
        <c:axId val="87229568"/>
        <c:scaling>
          <c:orientation val="minMax"/>
        </c:scaling>
        <c:delete val="0"/>
        <c:axPos val="b"/>
        <c:majorTickMark val="out"/>
        <c:minorTickMark val="none"/>
        <c:tickLblPos val="nextTo"/>
        <c:crossAx val="87231104"/>
        <c:crosses val="autoZero"/>
        <c:auto val="1"/>
        <c:lblAlgn val="ctr"/>
        <c:lblOffset val="100"/>
        <c:noMultiLvlLbl val="0"/>
      </c:catAx>
      <c:valAx>
        <c:axId val="8723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22956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E87717-F509-4C49-956B-8C558656D0F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A1D509-AF69-433C-A3EE-6FD3A42B9352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/>
            <a:t>Кафедра </a:t>
          </a:r>
          <a:r>
            <a:rPr lang="ru-RU" sz="2400" b="1" dirty="0" err="1" smtClean="0"/>
            <a:t>РиР</a:t>
          </a:r>
          <a:endParaRPr lang="ru-RU" sz="2400" b="1" dirty="0"/>
        </a:p>
      </dgm:t>
    </dgm:pt>
    <dgm:pt modelId="{E4B84D12-34BB-4D21-86CB-BEA1C53F963A}" type="parTrans" cxnId="{ABA3FC4E-13CE-4C60-B56A-6A039D750A8E}">
      <dgm:prSet/>
      <dgm:spPr/>
      <dgm:t>
        <a:bodyPr/>
        <a:lstStyle/>
        <a:p>
          <a:endParaRPr lang="ru-RU"/>
        </a:p>
      </dgm:t>
    </dgm:pt>
    <dgm:pt modelId="{12EF3E73-41C8-4F8D-B0A1-D78902974143}" type="sibTrans" cxnId="{ABA3FC4E-13CE-4C60-B56A-6A039D750A8E}">
      <dgm:prSet/>
      <dgm:spPr/>
      <dgm:t>
        <a:bodyPr/>
        <a:lstStyle/>
        <a:p>
          <a:endParaRPr lang="ru-RU"/>
        </a:p>
      </dgm:t>
    </dgm:pt>
    <dgm:pt modelId="{D06EEEC2-EBB5-4405-BDA4-E9A360557113}" type="asst">
      <dgm:prSet phldrT="[Текст]" custT="1"/>
      <dgm:spPr/>
      <dgm:t>
        <a:bodyPr/>
        <a:lstStyle/>
        <a:p>
          <a:r>
            <a:rPr lang="ru-RU" sz="2000" b="1" dirty="0" smtClean="0"/>
            <a:t>Психологическая служба</a:t>
          </a:r>
          <a:endParaRPr lang="ru-RU" sz="2000" b="1" dirty="0"/>
        </a:p>
      </dgm:t>
    </dgm:pt>
    <dgm:pt modelId="{91A9EFEC-24E9-4283-85D6-BFD43279B680}" type="parTrans" cxnId="{7E8D3A54-3E24-483D-BE20-5D5EC03FDC58}">
      <dgm:prSet/>
      <dgm:spPr/>
      <dgm:t>
        <a:bodyPr/>
        <a:lstStyle/>
        <a:p>
          <a:endParaRPr lang="ru-RU"/>
        </a:p>
      </dgm:t>
    </dgm:pt>
    <dgm:pt modelId="{B45FE9A7-C6B3-40C1-9A3D-05B60DA3CE6C}" type="sibTrans" cxnId="{7E8D3A54-3E24-483D-BE20-5D5EC03FDC58}">
      <dgm:prSet/>
      <dgm:spPr/>
      <dgm:t>
        <a:bodyPr/>
        <a:lstStyle/>
        <a:p>
          <a:endParaRPr lang="ru-RU"/>
        </a:p>
      </dgm:t>
    </dgm:pt>
    <dgm:pt modelId="{D8578351-7C0F-46D2-932B-DCFFAD931D71}">
      <dgm:prSet/>
      <dgm:spPr/>
      <dgm:t>
        <a:bodyPr/>
        <a:lstStyle/>
        <a:p>
          <a:r>
            <a:rPr lang="ru-RU" b="1" dirty="0" smtClean="0"/>
            <a:t>«Корпоративная культура ОУ – новые люди»</a:t>
          </a:r>
          <a:endParaRPr lang="ru-RU" dirty="0"/>
        </a:p>
      </dgm:t>
    </dgm:pt>
    <dgm:pt modelId="{56E4ED66-D0B8-4103-B497-569827500EF0}" type="parTrans" cxnId="{D26EA77B-9FEC-43A9-9AB5-A111C167FB79}">
      <dgm:prSet/>
      <dgm:spPr/>
      <dgm:t>
        <a:bodyPr/>
        <a:lstStyle/>
        <a:p>
          <a:endParaRPr lang="ru-RU"/>
        </a:p>
      </dgm:t>
    </dgm:pt>
    <dgm:pt modelId="{B2C8A940-5C63-4E2B-A247-630BEEDDF62E}" type="sibTrans" cxnId="{D26EA77B-9FEC-43A9-9AB5-A111C167FB79}">
      <dgm:prSet/>
      <dgm:spPr/>
      <dgm:t>
        <a:bodyPr/>
        <a:lstStyle/>
        <a:p>
          <a:endParaRPr lang="ru-RU"/>
        </a:p>
      </dgm:t>
    </dgm:pt>
    <dgm:pt modelId="{22C0F588-8721-42DF-8344-9DEC51248CEF}">
      <dgm:prSet/>
      <dgm:spPr/>
      <dgm:t>
        <a:bodyPr/>
        <a:lstStyle/>
        <a:p>
          <a:r>
            <a:rPr lang="ru-RU" b="1" smtClean="0"/>
            <a:t>«Реализация программы профильного образования»</a:t>
          </a:r>
          <a:endParaRPr lang="ru-RU"/>
        </a:p>
      </dgm:t>
    </dgm:pt>
    <dgm:pt modelId="{44A9523B-88AA-4927-A5E2-A6688A1C5D94}" type="parTrans" cxnId="{12ABFEB4-C0D6-41C9-A98F-7637396C9220}">
      <dgm:prSet/>
      <dgm:spPr/>
      <dgm:t>
        <a:bodyPr/>
        <a:lstStyle/>
        <a:p>
          <a:endParaRPr lang="ru-RU"/>
        </a:p>
      </dgm:t>
    </dgm:pt>
    <dgm:pt modelId="{F19E57BE-421E-46F3-ABF7-65E7247718F5}" type="sibTrans" cxnId="{12ABFEB4-C0D6-41C9-A98F-7637396C9220}">
      <dgm:prSet/>
      <dgm:spPr/>
      <dgm:t>
        <a:bodyPr/>
        <a:lstStyle/>
        <a:p>
          <a:endParaRPr lang="ru-RU"/>
        </a:p>
      </dgm:t>
    </dgm:pt>
    <dgm:pt modelId="{B8A85580-6C2D-4E36-AFF2-78A0755C75EA}">
      <dgm:prSet custT="1"/>
      <dgm:spPr/>
      <dgm:t>
        <a:bodyPr/>
        <a:lstStyle/>
        <a:p>
          <a:r>
            <a:rPr lang="ru-RU" sz="1800" b="1" dirty="0" smtClean="0"/>
            <a:t>«НПК школьников: новые подходы»</a:t>
          </a:r>
          <a:endParaRPr lang="ru-RU" sz="1800" dirty="0"/>
        </a:p>
      </dgm:t>
    </dgm:pt>
    <dgm:pt modelId="{77B45C12-99F8-45A9-A43B-5FD2DF81A196}" type="parTrans" cxnId="{14FBC29F-F5C9-4C3E-8737-E1CF68FAD209}">
      <dgm:prSet/>
      <dgm:spPr/>
      <dgm:t>
        <a:bodyPr/>
        <a:lstStyle/>
        <a:p>
          <a:endParaRPr lang="ru-RU"/>
        </a:p>
      </dgm:t>
    </dgm:pt>
    <dgm:pt modelId="{D2A63046-FAB8-40D4-AF89-57D11641C92A}" type="sibTrans" cxnId="{14FBC29F-F5C9-4C3E-8737-E1CF68FAD209}">
      <dgm:prSet/>
      <dgm:spPr/>
      <dgm:t>
        <a:bodyPr/>
        <a:lstStyle/>
        <a:p>
          <a:endParaRPr lang="ru-RU"/>
        </a:p>
      </dgm:t>
    </dgm:pt>
    <dgm:pt modelId="{4DE228E2-18B2-45BE-881B-9033013BA381}">
      <dgm:prSet/>
      <dgm:spPr/>
      <dgm:t>
        <a:bodyPr/>
        <a:lstStyle/>
        <a:p>
          <a:r>
            <a:rPr lang="ru-RU" b="1" dirty="0" smtClean="0"/>
            <a:t>«Мониторинг качества образования с использованием технологии </a:t>
          </a:r>
          <a:r>
            <a:rPr lang="en-US" b="1" dirty="0" err="1" smtClean="0"/>
            <a:t>MaStex</a:t>
          </a:r>
          <a:r>
            <a:rPr lang="ru-RU" b="1" dirty="0" smtClean="0"/>
            <a:t>»</a:t>
          </a:r>
          <a:endParaRPr lang="ru-RU" dirty="0"/>
        </a:p>
      </dgm:t>
    </dgm:pt>
    <dgm:pt modelId="{553461EA-8ABA-4CEB-94C6-08760D4BF548}" type="parTrans" cxnId="{DFD8E72E-3969-43DE-9BA6-86C47F39268D}">
      <dgm:prSet/>
      <dgm:spPr/>
      <dgm:t>
        <a:bodyPr/>
        <a:lstStyle/>
        <a:p>
          <a:endParaRPr lang="ru-RU"/>
        </a:p>
      </dgm:t>
    </dgm:pt>
    <dgm:pt modelId="{3082DEAA-C435-4711-83F6-7BF3834617D2}" type="sibTrans" cxnId="{DFD8E72E-3969-43DE-9BA6-86C47F39268D}">
      <dgm:prSet/>
      <dgm:spPr/>
      <dgm:t>
        <a:bodyPr/>
        <a:lstStyle/>
        <a:p>
          <a:endParaRPr lang="ru-RU"/>
        </a:p>
      </dgm:t>
    </dgm:pt>
    <dgm:pt modelId="{F8E1429B-C4A7-46E8-8BE4-75C9127FC150}" type="asst">
      <dgm:prSet custT="1"/>
      <dgm:spPr/>
      <dgm:t>
        <a:bodyPr/>
        <a:lstStyle/>
        <a:p>
          <a:r>
            <a:rPr lang="ru-RU" sz="1800" b="1" dirty="0" smtClean="0"/>
            <a:t>Проблемные </a:t>
          </a:r>
        </a:p>
        <a:p>
          <a:r>
            <a:rPr lang="ru-RU" sz="1800" b="1" dirty="0" smtClean="0"/>
            <a:t>группы</a:t>
          </a:r>
          <a:endParaRPr lang="ru-RU" sz="1800" b="1" dirty="0"/>
        </a:p>
      </dgm:t>
    </dgm:pt>
    <dgm:pt modelId="{C3AE7B92-81E1-41EF-AD05-D407AE4687A8}" type="parTrans" cxnId="{D3F2A05B-4E24-4334-BA3D-F4D4A9CEB839}">
      <dgm:prSet/>
      <dgm:spPr/>
      <dgm:t>
        <a:bodyPr/>
        <a:lstStyle/>
        <a:p>
          <a:endParaRPr lang="ru-RU"/>
        </a:p>
      </dgm:t>
    </dgm:pt>
    <dgm:pt modelId="{D639608E-B1F0-4E91-8950-49B08DEAC8C8}" type="sibTrans" cxnId="{D3F2A05B-4E24-4334-BA3D-F4D4A9CEB839}">
      <dgm:prSet/>
      <dgm:spPr/>
      <dgm:t>
        <a:bodyPr/>
        <a:lstStyle/>
        <a:p>
          <a:endParaRPr lang="ru-RU"/>
        </a:p>
      </dgm:t>
    </dgm:pt>
    <dgm:pt modelId="{AF10CD3D-475C-43C3-A959-05D7C6C1DAB8}" type="pres">
      <dgm:prSet presAssocID="{6AE87717-F509-4C49-956B-8C558656D0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E596C9-7713-470B-908A-C524476EB31D}" type="pres">
      <dgm:prSet presAssocID="{7AA1D509-AF69-433C-A3EE-6FD3A42B9352}" presName="hierRoot1" presStyleCnt="0">
        <dgm:presLayoutVars>
          <dgm:hierBranch val="init"/>
        </dgm:presLayoutVars>
      </dgm:prSet>
      <dgm:spPr/>
    </dgm:pt>
    <dgm:pt modelId="{527ACF40-A0EA-4F86-8B0F-103BF847A340}" type="pres">
      <dgm:prSet presAssocID="{7AA1D509-AF69-433C-A3EE-6FD3A42B9352}" presName="rootComposite1" presStyleCnt="0"/>
      <dgm:spPr/>
    </dgm:pt>
    <dgm:pt modelId="{5825936C-7F6E-4986-9770-F3AE99C1CE78}" type="pres">
      <dgm:prSet presAssocID="{7AA1D509-AF69-433C-A3EE-6FD3A42B9352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6BDEE7-9E05-4FA1-88A5-E4DE267456E7}" type="pres">
      <dgm:prSet presAssocID="{7AA1D509-AF69-433C-A3EE-6FD3A42B935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6055A5B-C080-4E83-A811-74CC2237C02A}" type="pres">
      <dgm:prSet presAssocID="{7AA1D509-AF69-433C-A3EE-6FD3A42B9352}" presName="hierChild2" presStyleCnt="0"/>
      <dgm:spPr/>
    </dgm:pt>
    <dgm:pt modelId="{6F578ABD-42CE-4C59-8E40-451F46EAF6BA}" type="pres">
      <dgm:prSet presAssocID="{56E4ED66-D0B8-4103-B497-569827500EF0}" presName="Name37" presStyleLbl="parChTrans1D2" presStyleIdx="0" presStyleCnt="5"/>
      <dgm:spPr/>
      <dgm:t>
        <a:bodyPr/>
        <a:lstStyle/>
        <a:p>
          <a:endParaRPr lang="ru-RU"/>
        </a:p>
      </dgm:t>
    </dgm:pt>
    <dgm:pt modelId="{13DD9198-4F52-4E64-8587-91BF866C30FA}" type="pres">
      <dgm:prSet presAssocID="{D8578351-7C0F-46D2-932B-DCFFAD931D71}" presName="hierRoot2" presStyleCnt="0">
        <dgm:presLayoutVars>
          <dgm:hierBranch val="init"/>
        </dgm:presLayoutVars>
      </dgm:prSet>
      <dgm:spPr/>
    </dgm:pt>
    <dgm:pt modelId="{F28A5A78-72DD-4B4C-AC7C-8B516B982C40}" type="pres">
      <dgm:prSet presAssocID="{D8578351-7C0F-46D2-932B-DCFFAD931D71}" presName="rootComposite" presStyleCnt="0"/>
      <dgm:spPr/>
    </dgm:pt>
    <dgm:pt modelId="{CD9BAC42-F382-4FA0-8B07-6DD5326DD628}" type="pres">
      <dgm:prSet presAssocID="{D8578351-7C0F-46D2-932B-DCFFAD931D7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439190-A089-4A95-941F-3A251B43D633}" type="pres">
      <dgm:prSet presAssocID="{D8578351-7C0F-46D2-932B-DCFFAD931D71}" presName="rootConnector" presStyleLbl="node2" presStyleIdx="0" presStyleCnt="3"/>
      <dgm:spPr/>
      <dgm:t>
        <a:bodyPr/>
        <a:lstStyle/>
        <a:p>
          <a:endParaRPr lang="ru-RU"/>
        </a:p>
      </dgm:t>
    </dgm:pt>
    <dgm:pt modelId="{D387D528-9663-4AEA-AAFB-C8E6D3C80A29}" type="pres">
      <dgm:prSet presAssocID="{D8578351-7C0F-46D2-932B-DCFFAD931D71}" presName="hierChild4" presStyleCnt="0"/>
      <dgm:spPr/>
    </dgm:pt>
    <dgm:pt modelId="{03B27207-6552-4865-8C22-53F9260764ED}" type="pres">
      <dgm:prSet presAssocID="{D8578351-7C0F-46D2-932B-DCFFAD931D71}" presName="hierChild5" presStyleCnt="0"/>
      <dgm:spPr/>
    </dgm:pt>
    <dgm:pt modelId="{4B659FD0-51CB-47D5-82F9-820670D2EDD8}" type="pres">
      <dgm:prSet presAssocID="{77B45C12-99F8-45A9-A43B-5FD2DF81A196}" presName="Name37" presStyleLbl="parChTrans1D2" presStyleIdx="1" presStyleCnt="5"/>
      <dgm:spPr/>
      <dgm:t>
        <a:bodyPr/>
        <a:lstStyle/>
        <a:p>
          <a:endParaRPr lang="ru-RU"/>
        </a:p>
      </dgm:t>
    </dgm:pt>
    <dgm:pt modelId="{FB487909-8BF5-4895-AD60-4A3114963F28}" type="pres">
      <dgm:prSet presAssocID="{B8A85580-6C2D-4E36-AFF2-78A0755C75EA}" presName="hierRoot2" presStyleCnt="0">
        <dgm:presLayoutVars>
          <dgm:hierBranch val="init"/>
        </dgm:presLayoutVars>
      </dgm:prSet>
      <dgm:spPr/>
    </dgm:pt>
    <dgm:pt modelId="{2657C987-09BC-4E7F-9E7D-6913F46724DF}" type="pres">
      <dgm:prSet presAssocID="{B8A85580-6C2D-4E36-AFF2-78A0755C75EA}" presName="rootComposite" presStyleCnt="0"/>
      <dgm:spPr/>
    </dgm:pt>
    <dgm:pt modelId="{D44AEBEC-D8A7-4493-964A-4EFFDD443322}" type="pres">
      <dgm:prSet presAssocID="{B8A85580-6C2D-4E36-AFF2-78A0755C75E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6EE3C0-4CE1-49F1-9CDE-E528B2D99BCD}" type="pres">
      <dgm:prSet presAssocID="{B8A85580-6C2D-4E36-AFF2-78A0755C75EA}" presName="rootConnector" presStyleLbl="node2" presStyleIdx="1" presStyleCnt="3"/>
      <dgm:spPr/>
      <dgm:t>
        <a:bodyPr/>
        <a:lstStyle/>
        <a:p>
          <a:endParaRPr lang="ru-RU"/>
        </a:p>
      </dgm:t>
    </dgm:pt>
    <dgm:pt modelId="{DC3FFE2D-B70C-4735-BB52-D3FAB33E3466}" type="pres">
      <dgm:prSet presAssocID="{B8A85580-6C2D-4E36-AFF2-78A0755C75EA}" presName="hierChild4" presStyleCnt="0"/>
      <dgm:spPr/>
    </dgm:pt>
    <dgm:pt modelId="{0C094FE3-5F71-43C4-8D9C-A186264289F2}" type="pres">
      <dgm:prSet presAssocID="{B8A85580-6C2D-4E36-AFF2-78A0755C75EA}" presName="hierChild5" presStyleCnt="0"/>
      <dgm:spPr/>
    </dgm:pt>
    <dgm:pt modelId="{C0AB6AD4-77D3-4F61-AAEE-50D658FB508B}" type="pres">
      <dgm:prSet presAssocID="{44A9523B-88AA-4927-A5E2-A6688A1C5D94}" presName="Name37" presStyleLbl="parChTrans1D2" presStyleIdx="2" presStyleCnt="5"/>
      <dgm:spPr/>
      <dgm:t>
        <a:bodyPr/>
        <a:lstStyle/>
        <a:p>
          <a:endParaRPr lang="ru-RU"/>
        </a:p>
      </dgm:t>
    </dgm:pt>
    <dgm:pt modelId="{FBA97DE1-E943-49B1-9E68-7A59EDF03743}" type="pres">
      <dgm:prSet presAssocID="{22C0F588-8721-42DF-8344-9DEC51248CEF}" presName="hierRoot2" presStyleCnt="0">
        <dgm:presLayoutVars>
          <dgm:hierBranch val="init"/>
        </dgm:presLayoutVars>
      </dgm:prSet>
      <dgm:spPr/>
    </dgm:pt>
    <dgm:pt modelId="{351D15A4-8B40-4688-818B-3F9B94FF3DA6}" type="pres">
      <dgm:prSet presAssocID="{22C0F588-8721-42DF-8344-9DEC51248CEF}" presName="rootComposite" presStyleCnt="0"/>
      <dgm:spPr/>
    </dgm:pt>
    <dgm:pt modelId="{F7A025DE-8821-42F1-A600-68D706644F8E}" type="pres">
      <dgm:prSet presAssocID="{22C0F588-8721-42DF-8344-9DEC51248CE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61299-EB5A-42CA-BB1E-E227A6B5EAAD}" type="pres">
      <dgm:prSet presAssocID="{22C0F588-8721-42DF-8344-9DEC51248CEF}" presName="rootConnector" presStyleLbl="node2" presStyleIdx="2" presStyleCnt="3"/>
      <dgm:spPr/>
      <dgm:t>
        <a:bodyPr/>
        <a:lstStyle/>
        <a:p>
          <a:endParaRPr lang="ru-RU"/>
        </a:p>
      </dgm:t>
    </dgm:pt>
    <dgm:pt modelId="{224C4428-C74D-43A7-9BAF-DDE700E79368}" type="pres">
      <dgm:prSet presAssocID="{22C0F588-8721-42DF-8344-9DEC51248CEF}" presName="hierChild4" presStyleCnt="0"/>
      <dgm:spPr/>
    </dgm:pt>
    <dgm:pt modelId="{90AEE02D-3453-4F53-A882-45B96D6D4733}" type="pres">
      <dgm:prSet presAssocID="{22C0F588-8721-42DF-8344-9DEC51248CEF}" presName="hierChild5" presStyleCnt="0"/>
      <dgm:spPr/>
    </dgm:pt>
    <dgm:pt modelId="{EA537DD9-43A8-48B3-9659-6BD16A1D477E}" type="pres">
      <dgm:prSet presAssocID="{7AA1D509-AF69-433C-A3EE-6FD3A42B9352}" presName="hierChild3" presStyleCnt="0"/>
      <dgm:spPr/>
    </dgm:pt>
    <dgm:pt modelId="{C56FA36B-8E03-479F-BCF6-8B43F9CDA49C}" type="pres">
      <dgm:prSet presAssocID="{91A9EFEC-24E9-4283-85D6-BFD43279B680}" presName="Name111" presStyleLbl="parChTrans1D2" presStyleIdx="3" presStyleCnt="5"/>
      <dgm:spPr/>
      <dgm:t>
        <a:bodyPr/>
        <a:lstStyle/>
        <a:p>
          <a:endParaRPr lang="ru-RU"/>
        </a:p>
      </dgm:t>
    </dgm:pt>
    <dgm:pt modelId="{3E4FDB89-7397-4213-B67A-7B2B0586A84B}" type="pres">
      <dgm:prSet presAssocID="{D06EEEC2-EBB5-4405-BDA4-E9A360557113}" presName="hierRoot3" presStyleCnt="0">
        <dgm:presLayoutVars>
          <dgm:hierBranch val="init"/>
        </dgm:presLayoutVars>
      </dgm:prSet>
      <dgm:spPr/>
    </dgm:pt>
    <dgm:pt modelId="{C7332ECF-D79B-4240-BFC5-6583F6C5F523}" type="pres">
      <dgm:prSet presAssocID="{D06EEEC2-EBB5-4405-BDA4-E9A360557113}" presName="rootComposite3" presStyleCnt="0"/>
      <dgm:spPr/>
    </dgm:pt>
    <dgm:pt modelId="{A18DDD61-BED7-4835-AF01-E789FE09490C}" type="pres">
      <dgm:prSet presAssocID="{D06EEEC2-EBB5-4405-BDA4-E9A360557113}" presName="rootText3" presStyleLbl="asst1" presStyleIdx="0" presStyleCnt="2" custLinFactNeighborX="-54107" custLinFactNeighborY="-11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5CD683-142D-44F2-96DF-5612BB97A56C}" type="pres">
      <dgm:prSet presAssocID="{D06EEEC2-EBB5-4405-BDA4-E9A360557113}" presName="rootConnector3" presStyleLbl="asst1" presStyleIdx="0" presStyleCnt="2"/>
      <dgm:spPr/>
      <dgm:t>
        <a:bodyPr/>
        <a:lstStyle/>
        <a:p>
          <a:endParaRPr lang="ru-RU"/>
        </a:p>
      </dgm:t>
    </dgm:pt>
    <dgm:pt modelId="{84A4D04B-401A-49C9-A2B5-EEC998DF7141}" type="pres">
      <dgm:prSet presAssocID="{D06EEEC2-EBB5-4405-BDA4-E9A360557113}" presName="hierChild6" presStyleCnt="0"/>
      <dgm:spPr/>
    </dgm:pt>
    <dgm:pt modelId="{C41BB701-CA84-4722-B479-31B6C726AAB4}" type="pres">
      <dgm:prSet presAssocID="{D06EEEC2-EBB5-4405-BDA4-E9A360557113}" presName="hierChild7" presStyleCnt="0"/>
      <dgm:spPr/>
    </dgm:pt>
    <dgm:pt modelId="{2589D84D-2408-4E0B-9DFD-8E5D91981495}" type="pres">
      <dgm:prSet presAssocID="{C3AE7B92-81E1-41EF-AD05-D407AE4687A8}" presName="Name111" presStyleLbl="parChTrans1D2" presStyleIdx="4" presStyleCnt="5"/>
      <dgm:spPr/>
      <dgm:t>
        <a:bodyPr/>
        <a:lstStyle/>
        <a:p>
          <a:endParaRPr lang="ru-RU"/>
        </a:p>
      </dgm:t>
    </dgm:pt>
    <dgm:pt modelId="{370C9299-F542-4FC2-8EBD-24A324A0D09D}" type="pres">
      <dgm:prSet presAssocID="{F8E1429B-C4A7-46E8-8BE4-75C9127FC150}" presName="hierRoot3" presStyleCnt="0">
        <dgm:presLayoutVars>
          <dgm:hierBranch val="init"/>
        </dgm:presLayoutVars>
      </dgm:prSet>
      <dgm:spPr/>
    </dgm:pt>
    <dgm:pt modelId="{13B2361D-5260-4A41-9DA7-370F1D34146D}" type="pres">
      <dgm:prSet presAssocID="{F8E1429B-C4A7-46E8-8BE4-75C9127FC150}" presName="rootComposite3" presStyleCnt="0"/>
      <dgm:spPr/>
    </dgm:pt>
    <dgm:pt modelId="{51B44FAE-F685-4001-AD00-81A2962C960A}" type="pres">
      <dgm:prSet presAssocID="{F8E1429B-C4A7-46E8-8BE4-75C9127FC150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594C49-B2E4-4774-856D-C43984A22AA4}" type="pres">
      <dgm:prSet presAssocID="{F8E1429B-C4A7-46E8-8BE4-75C9127FC150}" presName="rootConnector3" presStyleLbl="asst1" presStyleIdx="1" presStyleCnt="2"/>
      <dgm:spPr/>
      <dgm:t>
        <a:bodyPr/>
        <a:lstStyle/>
        <a:p>
          <a:endParaRPr lang="ru-RU"/>
        </a:p>
      </dgm:t>
    </dgm:pt>
    <dgm:pt modelId="{4B6DDF46-BC74-4300-AC4F-443971A32FC1}" type="pres">
      <dgm:prSet presAssocID="{F8E1429B-C4A7-46E8-8BE4-75C9127FC150}" presName="hierChild6" presStyleCnt="0"/>
      <dgm:spPr/>
    </dgm:pt>
    <dgm:pt modelId="{E33662F4-D1F7-4F19-89FD-16ADDC581706}" type="pres">
      <dgm:prSet presAssocID="{F8E1429B-C4A7-46E8-8BE4-75C9127FC150}" presName="hierChild7" presStyleCnt="0"/>
      <dgm:spPr/>
    </dgm:pt>
    <dgm:pt modelId="{A0B2DA88-8424-442F-B3C7-315A4A24AAC3}" type="pres">
      <dgm:prSet presAssocID="{4DE228E2-18B2-45BE-881B-9033013BA381}" presName="hierRoot1" presStyleCnt="0">
        <dgm:presLayoutVars>
          <dgm:hierBranch val="init"/>
        </dgm:presLayoutVars>
      </dgm:prSet>
      <dgm:spPr/>
    </dgm:pt>
    <dgm:pt modelId="{75661F8B-9E35-44B1-95DB-3E40EAC05F8B}" type="pres">
      <dgm:prSet presAssocID="{4DE228E2-18B2-45BE-881B-9033013BA381}" presName="rootComposite1" presStyleCnt="0"/>
      <dgm:spPr/>
    </dgm:pt>
    <dgm:pt modelId="{F75A834E-85E5-432C-A189-3974B99634F0}" type="pres">
      <dgm:prSet presAssocID="{4DE228E2-18B2-45BE-881B-9033013BA381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2ADFB-0FBA-4D96-A211-1076D601D56A}" type="pres">
      <dgm:prSet presAssocID="{4DE228E2-18B2-45BE-881B-9033013BA38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69B0366-0346-42F3-A627-5A7F6347F45F}" type="pres">
      <dgm:prSet presAssocID="{4DE228E2-18B2-45BE-881B-9033013BA381}" presName="hierChild2" presStyleCnt="0"/>
      <dgm:spPr/>
    </dgm:pt>
    <dgm:pt modelId="{825BB7CB-1289-47CE-B0F5-8E323B6F3274}" type="pres">
      <dgm:prSet presAssocID="{4DE228E2-18B2-45BE-881B-9033013BA381}" presName="hierChild3" presStyleCnt="0"/>
      <dgm:spPr/>
    </dgm:pt>
  </dgm:ptLst>
  <dgm:cxnLst>
    <dgm:cxn modelId="{DB2DEE46-68A0-422A-8BF6-ED3F7024F7B0}" type="presOf" srcId="{22C0F588-8721-42DF-8344-9DEC51248CEF}" destId="{F7A025DE-8821-42F1-A600-68D706644F8E}" srcOrd="0" destOrd="0" presId="urn:microsoft.com/office/officeart/2005/8/layout/orgChart1"/>
    <dgm:cxn modelId="{D54191CD-14A6-43A4-B2F8-ADF50F9D9F5E}" type="presOf" srcId="{4DE228E2-18B2-45BE-881B-9033013BA381}" destId="{F75A834E-85E5-432C-A189-3974B99634F0}" srcOrd="0" destOrd="0" presId="urn:microsoft.com/office/officeart/2005/8/layout/orgChart1"/>
    <dgm:cxn modelId="{A6A07508-05C3-4934-A03E-1819AFB5BCB1}" type="presOf" srcId="{4DE228E2-18B2-45BE-881B-9033013BA381}" destId="{C472ADFB-0FBA-4D96-A211-1076D601D56A}" srcOrd="1" destOrd="0" presId="urn:microsoft.com/office/officeart/2005/8/layout/orgChart1"/>
    <dgm:cxn modelId="{D3F2A05B-4E24-4334-BA3D-F4D4A9CEB839}" srcId="{7AA1D509-AF69-433C-A3EE-6FD3A42B9352}" destId="{F8E1429B-C4A7-46E8-8BE4-75C9127FC150}" srcOrd="4" destOrd="0" parTransId="{C3AE7B92-81E1-41EF-AD05-D407AE4687A8}" sibTransId="{D639608E-B1F0-4E91-8950-49B08DEAC8C8}"/>
    <dgm:cxn modelId="{0DCA6277-B367-4D21-97A1-601F1809A988}" type="presOf" srcId="{F8E1429B-C4A7-46E8-8BE4-75C9127FC150}" destId="{FC594C49-B2E4-4774-856D-C43984A22AA4}" srcOrd="1" destOrd="0" presId="urn:microsoft.com/office/officeart/2005/8/layout/orgChart1"/>
    <dgm:cxn modelId="{51C659AE-BD73-4BF2-82C2-9D74844C5E16}" type="presOf" srcId="{D06EEEC2-EBB5-4405-BDA4-E9A360557113}" destId="{565CD683-142D-44F2-96DF-5612BB97A56C}" srcOrd="1" destOrd="0" presId="urn:microsoft.com/office/officeart/2005/8/layout/orgChart1"/>
    <dgm:cxn modelId="{57FCA0DD-D3F7-4BD7-816A-BACF63A76C5B}" type="presOf" srcId="{77B45C12-99F8-45A9-A43B-5FD2DF81A196}" destId="{4B659FD0-51CB-47D5-82F9-820670D2EDD8}" srcOrd="0" destOrd="0" presId="urn:microsoft.com/office/officeart/2005/8/layout/orgChart1"/>
    <dgm:cxn modelId="{077624BD-1B29-41E2-978E-EFBE85896556}" type="presOf" srcId="{22C0F588-8721-42DF-8344-9DEC51248CEF}" destId="{62D61299-EB5A-42CA-BB1E-E227A6B5EAAD}" srcOrd="1" destOrd="0" presId="urn:microsoft.com/office/officeart/2005/8/layout/orgChart1"/>
    <dgm:cxn modelId="{08C205AE-0AA4-4390-96D2-C2FF7558FBD0}" type="presOf" srcId="{7AA1D509-AF69-433C-A3EE-6FD3A42B9352}" destId="{326BDEE7-9E05-4FA1-88A5-E4DE267456E7}" srcOrd="1" destOrd="0" presId="urn:microsoft.com/office/officeart/2005/8/layout/orgChart1"/>
    <dgm:cxn modelId="{ABA3FC4E-13CE-4C60-B56A-6A039D750A8E}" srcId="{6AE87717-F509-4C49-956B-8C558656D0F6}" destId="{7AA1D509-AF69-433C-A3EE-6FD3A42B9352}" srcOrd="0" destOrd="0" parTransId="{E4B84D12-34BB-4D21-86CB-BEA1C53F963A}" sibTransId="{12EF3E73-41C8-4F8D-B0A1-D78902974143}"/>
    <dgm:cxn modelId="{3C988248-D9B1-4836-A921-7CF6E61CFABF}" type="presOf" srcId="{56E4ED66-D0B8-4103-B497-569827500EF0}" destId="{6F578ABD-42CE-4C59-8E40-451F46EAF6BA}" srcOrd="0" destOrd="0" presId="urn:microsoft.com/office/officeart/2005/8/layout/orgChart1"/>
    <dgm:cxn modelId="{46AE161F-4840-4AD1-9EA3-76512F1D91FD}" type="presOf" srcId="{D8578351-7C0F-46D2-932B-DCFFAD931D71}" destId="{CD9BAC42-F382-4FA0-8B07-6DD5326DD628}" srcOrd="0" destOrd="0" presId="urn:microsoft.com/office/officeart/2005/8/layout/orgChart1"/>
    <dgm:cxn modelId="{99EB0A1A-967C-4643-9E34-BAE12A5D7322}" type="presOf" srcId="{6AE87717-F509-4C49-956B-8C558656D0F6}" destId="{AF10CD3D-475C-43C3-A959-05D7C6C1DAB8}" srcOrd="0" destOrd="0" presId="urn:microsoft.com/office/officeart/2005/8/layout/orgChart1"/>
    <dgm:cxn modelId="{70DEC49D-A399-4B34-BDE0-07ADB9E02EB2}" type="presOf" srcId="{44A9523B-88AA-4927-A5E2-A6688A1C5D94}" destId="{C0AB6AD4-77D3-4F61-AAEE-50D658FB508B}" srcOrd="0" destOrd="0" presId="urn:microsoft.com/office/officeart/2005/8/layout/orgChart1"/>
    <dgm:cxn modelId="{A0F346D8-D5B2-441B-BE4B-C37BD3A96417}" type="presOf" srcId="{B8A85580-6C2D-4E36-AFF2-78A0755C75EA}" destId="{DC6EE3C0-4CE1-49F1-9CDE-E528B2D99BCD}" srcOrd="1" destOrd="0" presId="urn:microsoft.com/office/officeart/2005/8/layout/orgChart1"/>
    <dgm:cxn modelId="{83D53C33-A5A1-410D-9CA8-C7470943DD4F}" type="presOf" srcId="{D06EEEC2-EBB5-4405-BDA4-E9A360557113}" destId="{A18DDD61-BED7-4835-AF01-E789FE09490C}" srcOrd="0" destOrd="0" presId="urn:microsoft.com/office/officeart/2005/8/layout/orgChart1"/>
    <dgm:cxn modelId="{DE426887-953D-4D6D-9BAB-34386D0B4681}" type="presOf" srcId="{C3AE7B92-81E1-41EF-AD05-D407AE4687A8}" destId="{2589D84D-2408-4E0B-9DFD-8E5D91981495}" srcOrd="0" destOrd="0" presId="urn:microsoft.com/office/officeart/2005/8/layout/orgChart1"/>
    <dgm:cxn modelId="{F9F3CA4A-6C2A-46F6-A3A0-04BFA90595F2}" type="presOf" srcId="{D8578351-7C0F-46D2-932B-DCFFAD931D71}" destId="{48439190-A089-4A95-941F-3A251B43D633}" srcOrd="1" destOrd="0" presId="urn:microsoft.com/office/officeart/2005/8/layout/orgChart1"/>
    <dgm:cxn modelId="{D26EA77B-9FEC-43A9-9AB5-A111C167FB79}" srcId="{7AA1D509-AF69-433C-A3EE-6FD3A42B9352}" destId="{D8578351-7C0F-46D2-932B-DCFFAD931D71}" srcOrd="1" destOrd="0" parTransId="{56E4ED66-D0B8-4103-B497-569827500EF0}" sibTransId="{B2C8A940-5C63-4E2B-A247-630BEEDDF62E}"/>
    <dgm:cxn modelId="{9B77A07B-5C23-48DC-AC52-053362AEEBA1}" type="presOf" srcId="{91A9EFEC-24E9-4283-85D6-BFD43279B680}" destId="{C56FA36B-8E03-479F-BCF6-8B43F9CDA49C}" srcOrd="0" destOrd="0" presId="urn:microsoft.com/office/officeart/2005/8/layout/orgChart1"/>
    <dgm:cxn modelId="{1A379E1A-FE6E-47D2-B2EE-0C31C9E25B35}" type="presOf" srcId="{7AA1D509-AF69-433C-A3EE-6FD3A42B9352}" destId="{5825936C-7F6E-4986-9770-F3AE99C1CE78}" srcOrd="0" destOrd="0" presId="urn:microsoft.com/office/officeart/2005/8/layout/orgChart1"/>
    <dgm:cxn modelId="{DFD8E72E-3969-43DE-9BA6-86C47F39268D}" srcId="{6AE87717-F509-4C49-956B-8C558656D0F6}" destId="{4DE228E2-18B2-45BE-881B-9033013BA381}" srcOrd="1" destOrd="0" parTransId="{553461EA-8ABA-4CEB-94C6-08760D4BF548}" sibTransId="{3082DEAA-C435-4711-83F6-7BF3834617D2}"/>
    <dgm:cxn modelId="{14FBC29F-F5C9-4C3E-8737-E1CF68FAD209}" srcId="{7AA1D509-AF69-433C-A3EE-6FD3A42B9352}" destId="{B8A85580-6C2D-4E36-AFF2-78A0755C75EA}" srcOrd="2" destOrd="0" parTransId="{77B45C12-99F8-45A9-A43B-5FD2DF81A196}" sibTransId="{D2A63046-FAB8-40D4-AF89-57D11641C92A}"/>
    <dgm:cxn modelId="{B4753BC2-102E-4460-A249-57843A8812BF}" type="presOf" srcId="{B8A85580-6C2D-4E36-AFF2-78A0755C75EA}" destId="{D44AEBEC-D8A7-4493-964A-4EFFDD443322}" srcOrd="0" destOrd="0" presId="urn:microsoft.com/office/officeart/2005/8/layout/orgChart1"/>
    <dgm:cxn modelId="{7E8D3A54-3E24-483D-BE20-5D5EC03FDC58}" srcId="{7AA1D509-AF69-433C-A3EE-6FD3A42B9352}" destId="{D06EEEC2-EBB5-4405-BDA4-E9A360557113}" srcOrd="0" destOrd="0" parTransId="{91A9EFEC-24E9-4283-85D6-BFD43279B680}" sibTransId="{B45FE9A7-C6B3-40C1-9A3D-05B60DA3CE6C}"/>
    <dgm:cxn modelId="{12ABFEB4-C0D6-41C9-A98F-7637396C9220}" srcId="{7AA1D509-AF69-433C-A3EE-6FD3A42B9352}" destId="{22C0F588-8721-42DF-8344-9DEC51248CEF}" srcOrd="3" destOrd="0" parTransId="{44A9523B-88AA-4927-A5E2-A6688A1C5D94}" sibTransId="{F19E57BE-421E-46F3-ABF7-65E7247718F5}"/>
    <dgm:cxn modelId="{7E9D4412-B843-400F-A222-94B432A5C0BA}" type="presOf" srcId="{F8E1429B-C4A7-46E8-8BE4-75C9127FC150}" destId="{51B44FAE-F685-4001-AD00-81A2962C960A}" srcOrd="0" destOrd="0" presId="urn:microsoft.com/office/officeart/2005/8/layout/orgChart1"/>
    <dgm:cxn modelId="{FF635AD7-5AF0-4EBE-B14B-D30370A7521C}" type="presParOf" srcId="{AF10CD3D-475C-43C3-A959-05D7C6C1DAB8}" destId="{C8E596C9-7713-470B-908A-C524476EB31D}" srcOrd="0" destOrd="0" presId="urn:microsoft.com/office/officeart/2005/8/layout/orgChart1"/>
    <dgm:cxn modelId="{8A9914A2-ED1E-4702-A2DD-0EDA9C370DA6}" type="presParOf" srcId="{C8E596C9-7713-470B-908A-C524476EB31D}" destId="{527ACF40-A0EA-4F86-8B0F-103BF847A340}" srcOrd="0" destOrd="0" presId="urn:microsoft.com/office/officeart/2005/8/layout/orgChart1"/>
    <dgm:cxn modelId="{6A946D4A-411E-4158-8477-E804E13EAB58}" type="presParOf" srcId="{527ACF40-A0EA-4F86-8B0F-103BF847A340}" destId="{5825936C-7F6E-4986-9770-F3AE99C1CE78}" srcOrd="0" destOrd="0" presId="urn:microsoft.com/office/officeart/2005/8/layout/orgChart1"/>
    <dgm:cxn modelId="{99708433-E7E0-478F-B44F-057D7B840618}" type="presParOf" srcId="{527ACF40-A0EA-4F86-8B0F-103BF847A340}" destId="{326BDEE7-9E05-4FA1-88A5-E4DE267456E7}" srcOrd="1" destOrd="0" presId="urn:microsoft.com/office/officeart/2005/8/layout/orgChart1"/>
    <dgm:cxn modelId="{C7959B72-6C1D-4E8D-A1FA-A66DE7230333}" type="presParOf" srcId="{C8E596C9-7713-470B-908A-C524476EB31D}" destId="{B6055A5B-C080-4E83-A811-74CC2237C02A}" srcOrd="1" destOrd="0" presId="urn:microsoft.com/office/officeart/2005/8/layout/orgChart1"/>
    <dgm:cxn modelId="{7FAA0CB6-3261-4F26-8C42-468D81AAF581}" type="presParOf" srcId="{B6055A5B-C080-4E83-A811-74CC2237C02A}" destId="{6F578ABD-42CE-4C59-8E40-451F46EAF6BA}" srcOrd="0" destOrd="0" presId="urn:microsoft.com/office/officeart/2005/8/layout/orgChart1"/>
    <dgm:cxn modelId="{D12BD793-26D2-4B7B-8A71-5AF3E06780D8}" type="presParOf" srcId="{B6055A5B-C080-4E83-A811-74CC2237C02A}" destId="{13DD9198-4F52-4E64-8587-91BF866C30FA}" srcOrd="1" destOrd="0" presId="urn:microsoft.com/office/officeart/2005/8/layout/orgChart1"/>
    <dgm:cxn modelId="{2F5B8C0E-FF59-4E68-8E2C-2571EA72C2A4}" type="presParOf" srcId="{13DD9198-4F52-4E64-8587-91BF866C30FA}" destId="{F28A5A78-72DD-4B4C-AC7C-8B516B982C40}" srcOrd="0" destOrd="0" presId="urn:microsoft.com/office/officeart/2005/8/layout/orgChart1"/>
    <dgm:cxn modelId="{94D9B2A9-F4D5-4DA0-A98E-F64F420B0963}" type="presParOf" srcId="{F28A5A78-72DD-4B4C-AC7C-8B516B982C40}" destId="{CD9BAC42-F382-4FA0-8B07-6DD5326DD628}" srcOrd="0" destOrd="0" presId="urn:microsoft.com/office/officeart/2005/8/layout/orgChart1"/>
    <dgm:cxn modelId="{26BF7D01-E36F-4BBA-871F-9CA3AFF6049A}" type="presParOf" srcId="{F28A5A78-72DD-4B4C-AC7C-8B516B982C40}" destId="{48439190-A089-4A95-941F-3A251B43D633}" srcOrd="1" destOrd="0" presId="urn:microsoft.com/office/officeart/2005/8/layout/orgChart1"/>
    <dgm:cxn modelId="{ABBDE531-AF32-48CE-A37C-C572191DE148}" type="presParOf" srcId="{13DD9198-4F52-4E64-8587-91BF866C30FA}" destId="{D387D528-9663-4AEA-AAFB-C8E6D3C80A29}" srcOrd="1" destOrd="0" presId="urn:microsoft.com/office/officeart/2005/8/layout/orgChart1"/>
    <dgm:cxn modelId="{D855D091-641F-40A7-BFF8-E83CCACA030B}" type="presParOf" srcId="{13DD9198-4F52-4E64-8587-91BF866C30FA}" destId="{03B27207-6552-4865-8C22-53F9260764ED}" srcOrd="2" destOrd="0" presId="urn:microsoft.com/office/officeart/2005/8/layout/orgChart1"/>
    <dgm:cxn modelId="{4DD4DAB8-CEAC-4DC4-ADD7-DDE1923F4268}" type="presParOf" srcId="{B6055A5B-C080-4E83-A811-74CC2237C02A}" destId="{4B659FD0-51CB-47D5-82F9-820670D2EDD8}" srcOrd="2" destOrd="0" presId="urn:microsoft.com/office/officeart/2005/8/layout/orgChart1"/>
    <dgm:cxn modelId="{59BED980-C978-41E8-AACA-521FEE02D7C1}" type="presParOf" srcId="{B6055A5B-C080-4E83-A811-74CC2237C02A}" destId="{FB487909-8BF5-4895-AD60-4A3114963F28}" srcOrd="3" destOrd="0" presId="urn:microsoft.com/office/officeart/2005/8/layout/orgChart1"/>
    <dgm:cxn modelId="{E5BAFB93-3130-49AD-A995-277DDFF4D323}" type="presParOf" srcId="{FB487909-8BF5-4895-AD60-4A3114963F28}" destId="{2657C987-09BC-4E7F-9E7D-6913F46724DF}" srcOrd="0" destOrd="0" presId="urn:microsoft.com/office/officeart/2005/8/layout/orgChart1"/>
    <dgm:cxn modelId="{74D01F0F-5534-4A20-8BC6-2DDB34D209B6}" type="presParOf" srcId="{2657C987-09BC-4E7F-9E7D-6913F46724DF}" destId="{D44AEBEC-D8A7-4493-964A-4EFFDD443322}" srcOrd="0" destOrd="0" presId="urn:microsoft.com/office/officeart/2005/8/layout/orgChart1"/>
    <dgm:cxn modelId="{72B17B06-9380-4F15-8331-5E5C43BB6D1F}" type="presParOf" srcId="{2657C987-09BC-4E7F-9E7D-6913F46724DF}" destId="{DC6EE3C0-4CE1-49F1-9CDE-E528B2D99BCD}" srcOrd="1" destOrd="0" presId="urn:microsoft.com/office/officeart/2005/8/layout/orgChart1"/>
    <dgm:cxn modelId="{7AB675CD-0C18-4C5F-A9C1-83AB0CE4BE93}" type="presParOf" srcId="{FB487909-8BF5-4895-AD60-4A3114963F28}" destId="{DC3FFE2D-B70C-4735-BB52-D3FAB33E3466}" srcOrd="1" destOrd="0" presId="urn:microsoft.com/office/officeart/2005/8/layout/orgChart1"/>
    <dgm:cxn modelId="{DB8FCBE0-1D2A-41A4-9319-7E63432FD243}" type="presParOf" srcId="{FB487909-8BF5-4895-AD60-4A3114963F28}" destId="{0C094FE3-5F71-43C4-8D9C-A186264289F2}" srcOrd="2" destOrd="0" presId="urn:microsoft.com/office/officeart/2005/8/layout/orgChart1"/>
    <dgm:cxn modelId="{EEDCA3AA-9154-4FDC-B912-4A0C7B93EE52}" type="presParOf" srcId="{B6055A5B-C080-4E83-A811-74CC2237C02A}" destId="{C0AB6AD4-77D3-4F61-AAEE-50D658FB508B}" srcOrd="4" destOrd="0" presId="urn:microsoft.com/office/officeart/2005/8/layout/orgChart1"/>
    <dgm:cxn modelId="{6ABBF2DD-BCC7-4053-9857-6080CA386067}" type="presParOf" srcId="{B6055A5B-C080-4E83-A811-74CC2237C02A}" destId="{FBA97DE1-E943-49B1-9E68-7A59EDF03743}" srcOrd="5" destOrd="0" presId="urn:microsoft.com/office/officeart/2005/8/layout/orgChart1"/>
    <dgm:cxn modelId="{144D34E2-126E-4C23-94A5-7B6FE0373F78}" type="presParOf" srcId="{FBA97DE1-E943-49B1-9E68-7A59EDF03743}" destId="{351D15A4-8B40-4688-818B-3F9B94FF3DA6}" srcOrd="0" destOrd="0" presId="urn:microsoft.com/office/officeart/2005/8/layout/orgChart1"/>
    <dgm:cxn modelId="{C9DE5B00-598E-442A-A63D-6C68CDF5F2DB}" type="presParOf" srcId="{351D15A4-8B40-4688-818B-3F9B94FF3DA6}" destId="{F7A025DE-8821-42F1-A600-68D706644F8E}" srcOrd="0" destOrd="0" presId="urn:microsoft.com/office/officeart/2005/8/layout/orgChart1"/>
    <dgm:cxn modelId="{1C9759E8-67E4-4E8F-A456-C07494384569}" type="presParOf" srcId="{351D15A4-8B40-4688-818B-3F9B94FF3DA6}" destId="{62D61299-EB5A-42CA-BB1E-E227A6B5EAAD}" srcOrd="1" destOrd="0" presId="urn:microsoft.com/office/officeart/2005/8/layout/orgChart1"/>
    <dgm:cxn modelId="{F501E387-04BC-4EC0-A9ED-75027392BF15}" type="presParOf" srcId="{FBA97DE1-E943-49B1-9E68-7A59EDF03743}" destId="{224C4428-C74D-43A7-9BAF-DDE700E79368}" srcOrd="1" destOrd="0" presId="urn:microsoft.com/office/officeart/2005/8/layout/orgChart1"/>
    <dgm:cxn modelId="{63CF92C2-FEC6-43C4-9F5E-D7AB2111498D}" type="presParOf" srcId="{FBA97DE1-E943-49B1-9E68-7A59EDF03743}" destId="{90AEE02D-3453-4F53-A882-45B96D6D4733}" srcOrd="2" destOrd="0" presId="urn:microsoft.com/office/officeart/2005/8/layout/orgChart1"/>
    <dgm:cxn modelId="{CA0F41DC-FE57-40ED-AF5A-39D1E6C4CC99}" type="presParOf" srcId="{C8E596C9-7713-470B-908A-C524476EB31D}" destId="{EA537DD9-43A8-48B3-9659-6BD16A1D477E}" srcOrd="2" destOrd="0" presId="urn:microsoft.com/office/officeart/2005/8/layout/orgChart1"/>
    <dgm:cxn modelId="{ED9A37FC-91E5-48CA-BA95-FF2DD07C83F0}" type="presParOf" srcId="{EA537DD9-43A8-48B3-9659-6BD16A1D477E}" destId="{C56FA36B-8E03-479F-BCF6-8B43F9CDA49C}" srcOrd="0" destOrd="0" presId="urn:microsoft.com/office/officeart/2005/8/layout/orgChart1"/>
    <dgm:cxn modelId="{78AD0046-64D2-47B0-ABED-E51939BC26CD}" type="presParOf" srcId="{EA537DD9-43A8-48B3-9659-6BD16A1D477E}" destId="{3E4FDB89-7397-4213-B67A-7B2B0586A84B}" srcOrd="1" destOrd="0" presId="urn:microsoft.com/office/officeart/2005/8/layout/orgChart1"/>
    <dgm:cxn modelId="{26DF90EA-F5D5-4B1E-9548-D7F3AB5B78F8}" type="presParOf" srcId="{3E4FDB89-7397-4213-B67A-7B2B0586A84B}" destId="{C7332ECF-D79B-4240-BFC5-6583F6C5F523}" srcOrd="0" destOrd="0" presId="urn:microsoft.com/office/officeart/2005/8/layout/orgChart1"/>
    <dgm:cxn modelId="{E6BDAC0F-D91C-4D20-9F2D-A1F7C1E844E2}" type="presParOf" srcId="{C7332ECF-D79B-4240-BFC5-6583F6C5F523}" destId="{A18DDD61-BED7-4835-AF01-E789FE09490C}" srcOrd="0" destOrd="0" presId="urn:microsoft.com/office/officeart/2005/8/layout/orgChart1"/>
    <dgm:cxn modelId="{8EAEB401-D380-4223-AAEC-217E3E3CAEFC}" type="presParOf" srcId="{C7332ECF-D79B-4240-BFC5-6583F6C5F523}" destId="{565CD683-142D-44F2-96DF-5612BB97A56C}" srcOrd="1" destOrd="0" presId="urn:microsoft.com/office/officeart/2005/8/layout/orgChart1"/>
    <dgm:cxn modelId="{7AF9934E-04C8-4B55-B0B8-AB70A615D19A}" type="presParOf" srcId="{3E4FDB89-7397-4213-B67A-7B2B0586A84B}" destId="{84A4D04B-401A-49C9-A2B5-EEC998DF7141}" srcOrd="1" destOrd="0" presId="urn:microsoft.com/office/officeart/2005/8/layout/orgChart1"/>
    <dgm:cxn modelId="{D3B71E21-BDDC-4765-9C84-E94DF2317A21}" type="presParOf" srcId="{3E4FDB89-7397-4213-B67A-7B2B0586A84B}" destId="{C41BB701-CA84-4722-B479-31B6C726AAB4}" srcOrd="2" destOrd="0" presId="urn:microsoft.com/office/officeart/2005/8/layout/orgChart1"/>
    <dgm:cxn modelId="{0411F2EE-D64F-445F-A540-AC865BCDD84C}" type="presParOf" srcId="{EA537DD9-43A8-48B3-9659-6BD16A1D477E}" destId="{2589D84D-2408-4E0B-9DFD-8E5D91981495}" srcOrd="2" destOrd="0" presId="urn:microsoft.com/office/officeart/2005/8/layout/orgChart1"/>
    <dgm:cxn modelId="{1F49B274-A98C-4A73-89A2-DCB573434B36}" type="presParOf" srcId="{EA537DD9-43A8-48B3-9659-6BD16A1D477E}" destId="{370C9299-F542-4FC2-8EBD-24A324A0D09D}" srcOrd="3" destOrd="0" presId="urn:microsoft.com/office/officeart/2005/8/layout/orgChart1"/>
    <dgm:cxn modelId="{0BA53F98-7BC5-474E-BD24-96FB5736A1C6}" type="presParOf" srcId="{370C9299-F542-4FC2-8EBD-24A324A0D09D}" destId="{13B2361D-5260-4A41-9DA7-370F1D34146D}" srcOrd="0" destOrd="0" presId="urn:microsoft.com/office/officeart/2005/8/layout/orgChart1"/>
    <dgm:cxn modelId="{F18D2DDD-C3FA-411F-A56E-1973AEAB5396}" type="presParOf" srcId="{13B2361D-5260-4A41-9DA7-370F1D34146D}" destId="{51B44FAE-F685-4001-AD00-81A2962C960A}" srcOrd="0" destOrd="0" presId="urn:microsoft.com/office/officeart/2005/8/layout/orgChart1"/>
    <dgm:cxn modelId="{429267E2-525A-4957-B122-2F26B611813C}" type="presParOf" srcId="{13B2361D-5260-4A41-9DA7-370F1D34146D}" destId="{FC594C49-B2E4-4774-856D-C43984A22AA4}" srcOrd="1" destOrd="0" presId="urn:microsoft.com/office/officeart/2005/8/layout/orgChart1"/>
    <dgm:cxn modelId="{97730C53-BA15-4EF5-972E-A19D23D68566}" type="presParOf" srcId="{370C9299-F542-4FC2-8EBD-24A324A0D09D}" destId="{4B6DDF46-BC74-4300-AC4F-443971A32FC1}" srcOrd="1" destOrd="0" presId="urn:microsoft.com/office/officeart/2005/8/layout/orgChart1"/>
    <dgm:cxn modelId="{F50E3832-E116-4246-A7C4-0C023DFA936E}" type="presParOf" srcId="{370C9299-F542-4FC2-8EBD-24A324A0D09D}" destId="{E33662F4-D1F7-4F19-89FD-16ADDC581706}" srcOrd="2" destOrd="0" presId="urn:microsoft.com/office/officeart/2005/8/layout/orgChart1"/>
    <dgm:cxn modelId="{0CCA290E-D794-4D73-B5C1-C9D3C6ADF07E}" type="presParOf" srcId="{AF10CD3D-475C-43C3-A959-05D7C6C1DAB8}" destId="{A0B2DA88-8424-442F-B3C7-315A4A24AAC3}" srcOrd="1" destOrd="0" presId="urn:microsoft.com/office/officeart/2005/8/layout/orgChart1"/>
    <dgm:cxn modelId="{FF74CE6B-0A53-41E9-834B-A2962D394754}" type="presParOf" srcId="{A0B2DA88-8424-442F-B3C7-315A4A24AAC3}" destId="{75661F8B-9E35-44B1-95DB-3E40EAC05F8B}" srcOrd="0" destOrd="0" presId="urn:microsoft.com/office/officeart/2005/8/layout/orgChart1"/>
    <dgm:cxn modelId="{CA2D5825-3C41-44CE-BC48-E8DD5190F500}" type="presParOf" srcId="{75661F8B-9E35-44B1-95DB-3E40EAC05F8B}" destId="{F75A834E-85E5-432C-A189-3974B99634F0}" srcOrd="0" destOrd="0" presId="urn:microsoft.com/office/officeart/2005/8/layout/orgChart1"/>
    <dgm:cxn modelId="{C0FEB861-41F9-433C-8056-3185C03C8D95}" type="presParOf" srcId="{75661F8B-9E35-44B1-95DB-3E40EAC05F8B}" destId="{C472ADFB-0FBA-4D96-A211-1076D601D56A}" srcOrd="1" destOrd="0" presId="urn:microsoft.com/office/officeart/2005/8/layout/orgChart1"/>
    <dgm:cxn modelId="{5FF80DF9-3D28-4CAA-8F74-E6484C010909}" type="presParOf" srcId="{A0B2DA88-8424-442F-B3C7-315A4A24AAC3}" destId="{B69B0366-0346-42F3-A627-5A7F6347F45F}" srcOrd="1" destOrd="0" presId="urn:microsoft.com/office/officeart/2005/8/layout/orgChart1"/>
    <dgm:cxn modelId="{A3D358DD-35B8-47EA-9254-1D8AE066B55E}" type="presParOf" srcId="{A0B2DA88-8424-442F-B3C7-315A4A24AAC3}" destId="{825BB7CB-1289-47CE-B0F5-8E323B6F32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1A4C9-29F4-411D-98CF-565860B79CA7}" type="doc">
      <dgm:prSet loTypeId="urn:microsoft.com/office/officeart/2005/8/layout/cycle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F2C6766-9C20-4ADD-A39F-98EBAF8E5959}">
      <dgm:prSet/>
      <dgm:spPr/>
      <dgm:t>
        <a:bodyPr/>
        <a:lstStyle/>
        <a:p>
          <a:pPr rtl="0"/>
          <a:r>
            <a:rPr lang="en-US" smtClean="0"/>
            <a:t>I</a:t>
          </a:r>
          <a:r>
            <a:rPr lang="ru-RU" smtClean="0"/>
            <a:t> этап (сентябрь-октябрь)</a:t>
          </a:r>
          <a:endParaRPr lang="ru-RU" dirty="0"/>
        </a:p>
      </dgm:t>
    </dgm:pt>
    <dgm:pt modelId="{EB5902CB-60FB-441D-ACC1-A27C6CFE0B31}" type="parTrans" cxnId="{AD8EDADE-2878-4818-8473-263E2D2EB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2A4D79F-50B3-43C9-A530-FD90C846DDF7}" type="sibTrans" cxnId="{AD8EDADE-2878-4818-8473-263E2D2EB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21E3DF-6BBE-48C8-B88B-60EFFAC52E98}">
      <dgm:prSet/>
      <dgm:spPr/>
      <dgm:t>
        <a:bodyPr/>
        <a:lstStyle/>
        <a:p>
          <a:pPr rtl="0"/>
          <a:r>
            <a:rPr lang="en-US" smtClean="0"/>
            <a:t>II</a:t>
          </a:r>
          <a:r>
            <a:rPr lang="ru-RU" smtClean="0"/>
            <a:t> этап (декабрь)</a:t>
          </a:r>
          <a:endParaRPr lang="ru-RU" dirty="0"/>
        </a:p>
      </dgm:t>
    </dgm:pt>
    <dgm:pt modelId="{327B0720-2C00-4AB0-A9E0-6B592DD29773}" type="parTrans" cxnId="{0FC02416-5E70-43F5-A168-C27E635D85B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223C30F-DF1E-4E51-B3CF-3A01CE253C70}" type="sibTrans" cxnId="{0FC02416-5E70-43F5-A168-C27E635D85B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B26403-41FA-4E78-9BCE-0C7FD0A1A8A5}">
      <dgm:prSet/>
      <dgm:spPr/>
      <dgm:t>
        <a:bodyPr/>
        <a:lstStyle/>
        <a:p>
          <a:r>
            <a:rPr lang="en-US" smtClean="0"/>
            <a:t>III</a:t>
          </a:r>
          <a:r>
            <a:rPr lang="ru-RU" smtClean="0"/>
            <a:t> этап (февраль-апрель)</a:t>
          </a:r>
          <a:endParaRPr lang="ru-RU" dirty="0"/>
        </a:p>
      </dgm:t>
    </dgm:pt>
    <dgm:pt modelId="{9FCBCAE3-1E9A-4022-AD99-33D0EB1D0B6D}" type="parTrans" cxnId="{187F453E-5543-4DE5-932E-CF214436D10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99A8059-7EB1-4760-9631-09D4CF3402B4}" type="sibTrans" cxnId="{187F453E-5543-4DE5-932E-CF214436D10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13DA04-B27D-4FA1-9A70-CBEFE0B70FF2}">
      <dgm:prSet/>
      <dgm:spPr/>
      <dgm:t>
        <a:bodyPr/>
        <a:lstStyle/>
        <a:p>
          <a:r>
            <a:rPr lang="en-US" smtClean="0"/>
            <a:t>IV</a:t>
          </a:r>
          <a:r>
            <a:rPr lang="ru-RU" smtClean="0"/>
            <a:t> этап (май)</a:t>
          </a:r>
          <a:endParaRPr lang="ru-RU" dirty="0"/>
        </a:p>
      </dgm:t>
    </dgm:pt>
    <dgm:pt modelId="{1589BBD3-3AE6-47C2-B464-C160CDC188B5}" type="parTrans" cxnId="{6DA90B0B-40C5-4691-8055-BD8D9000959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A8594A-E478-44A5-8B22-A4FC8193E905}" type="sibTrans" cxnId="{6DA90B0B-40C5-4691-8055-BD8D9000959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BD52B1-CE59-4166-A774-36984630DE36}" type="pres">
      <dgm:prSet presAssocID="{E341A4C9-29F4-411D-98CF-565860B79C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4F619A-B80C-473B-9B49-CA3A1DB56B04}" type="pres">
      <dgm:prSet presAssocID="{4F2C6766-9C20-4ADD-A39F-98EBAF8E5959}" presName="node" presStyleLbl="node1" presStyleIdx="0" presStyleCnt="4" custRadScaleRad="101869" custRadScaleInc="2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59FF7-1CC0-4556-A0FC-ECBD2B9950E7}" type="pres">
      <dgm:prSet presAssocID="{4F2C6766-9C20-4ADD-A39F-98EBAF8E5959}" presName="spNode" presStyleCnt="0"/>
      <dgm:spPr/>
      <dgm:t>
        <a:bodyPr/>
        <a:lstStyle/>
        <a:p>
          <a:endParaRPr lang="ru-RU"/>
        </a:p>
      </dgm:t>
    </dgm:pt>
    <dgm:pt modelId="{A7AC3276-3CC2-4B87-BA0D-34DDBAA3A839}" type="pres">
      <dgm:prSet presAssocID="{A2A4D79F-50B3-43C9-A530-FD90C846DDF7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3B899C0-B091-4984-B324-44559D17834F}" type="pres">
      <dgm:prSet presAssocID="{2721E3DF-6BBE-48C8-B88B-60EFFAC52E9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91262-24DB-4F22-A8F1-92378A31789C}" type="pres">
      <dgm:prSet presAssocID="{2721E3DF-6BBE-48C8-B88B-60EFFAC52E98}" presName="spNode" presStyleCnt="0"/>
      <dgm:spPr/>
      <dgm:t>
        <a:bodyPr/>
        <a:lstStyle/>
        <a:p>
          <a:endParaRPr lang="ru-RU"/>
        </a:p>
      </dgm:t>
    </dgm:pt>
    <dgm:pt modelId="{79007BEB-3027-4570-8071-1323E5B7A735}" type="pres">
      <dgm:prSet presAssocID="{6223C30F-DF1E-4E51-B3CF-3A01CE253C70}" presName="sibTrans" presStyleLbl="sibTrans1D1" presStyleIdx="1" presStyleCnt="4"/>
      <dgm:spPr/>
      <dgm:t>
        <a:bodyPr/>
        <a:lstStyle/>
        <a:p>
          <a:endParaRPr lang="ru-RU"/>
        </a:p>
      </dgm:t>
    </dgm:pt>
    <dgm:pt modelId="{A1FDAFEC-C3AF-4751-A99F-446A96160D03}" type="pres">
      <dgm:prSet presAssocID="{D4B26403-41FA-4E78-9BCE-0C7FD0A1A8A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DEDCB-CE33-4E23-8443-B3BD743A9AC4}" type="pres">
      <dgm:prSet presAssocID="{D4B26403-41FA-4E78-9BCE-0C7FD0A1A8A5}" presName="spNode" presStyleCnt="0"/>
      <dgm:spPr/>
      <dgm:t>
        <a:bodyPr/>
        <a:lstStyle/>
        <a:p>
          <a:endParaRPr lang="ru-RU"/>
        </a:p>
      </dgm:t>
    </dgm:pt>
    <dgm:pt modelId="{24B7D0AC-D60B-4CE5-98AE-CAA84AD1BEF8}" type="pres">
      <dgm:prSet presAssocID="{C99A8059-7EB1-4760-9631-09D4CF3402B4}" presName="sibTrans" presStyleLbl="sibTrans1D1" presStyleIdx="2" presStyleCnt="4"/>
      <dgm:spPr/>
      <dgm:t>
        <a:bodyPr/>
        <a:lstStyle/>
        <a:p>
          <a:endParaRPr lang="ru-RU"/>
        </a:p>
      </dgm:t>
    </dgm:pt>
    <dgm:pt modelId="{6522A888-84FC-487A-AA97-948C516EFA87}" type="pres">
      <dgm:prSet presAssocID="{5013DA04-B27D-4FA1-9A70-CBEFE0B70F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04A35-5BF2-4439-B1BF-7AFA687E38F4}" type="pres">
      <dgm:prSet presAssocID="{5013DA04-B27D-4FA1-9A70-CBEFE0B70FF2}" presName="spNode" presStyleCnt="0"/>
      <dgm:spPr/>
      <dgm:t>
        <a:bodyPr/>
        <a:lstStyle/>
        <a:p>
          <a:endParaRPr lang="ru-RU"/>
        </a:p>
      </dgm:t>
    </dgm:pt>
    <dgm:pt modelId="{527F32AD-9F11-456F-8145-C06E02AF0EC5}" type="pres">
      <dgm:prSet presAssocID="{D9A8594A-E478-44A5-8B22-A4FC8193E90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00B5E4CF-34A2-4346-B9CC-2629D5F31810}" type="presOf" srcId="{D9A8594A-E478-44A5-8B22-A4FC8193E905}" destId="{527F32AD-9F11-456F-8145-C06E02AF0EC5}" srcOrd="0" destOrd="0" presId="urn:microsoft.com/office/officeart/2005/8/layout/cycle5"/>
    <dgm:cxn modelId="{AD8EDADE-2878-4818-8473-263E2D2EB92E}" srcId="{E341A4C9-29F4-411D-98CF-565860B79CA7}" destId="{4F2C6766-9C20-4ADD-A39F-98EBAF8E5959}" srcOrd="0" destOrd="0" parTransId="{EB5902CB-60FB-441D-ACC1-A27C6CFE0B31}" sibTransId="{A2A4D79F-50B3-43C9-A530-FD90C846DDF7}"/>
    <dgm:cxn modelId="{6DA90B0B-40C5-4691-8055-BD8D9000959C}" srcId="{E341A4C9-29F4-411D-98CF-565860B79CA7}" destId="{5013DA04-B27D-4FA1-9A70-CBEFE0B70FF2}" srcOrd="3" destOrd="0" parTransId="{1589BBD3-3AE6-47C2-B464-C160CDC188B5}" sibTransId="{D9A8594A-E478-44A5-8B22-A4FC8193E905}"/>
    <dgm:cxn modelId="{45BD47D8-59E8-4A02-94D2-59FE0CF3B8DF}" type="presOf" srcId="{E341A4C9-29F4-411D-98CF-565860B79CA7}" destId="{B7BD52B1-CE59-4166-A774-36984630DE36}" srcOrd="0" destOrd="0" presId="urn:microsoft.com/office/officeart/2005/8/layout/cycle5"/>
    <dgm:cxn modelId="{05CD861B-C27B-421E-8DFC-1CFDB433749F}" type="presOf" srcId="{2721E3DF-6BBE-48C8-B88B-60EFFAC52E98}" destId="{B3B899C0-B091-4984-B324-44559D17834F}" srcOrd="0" destOrd="0" presId="urn:microsoft.com/office/officeart/2005/8/layout/cycle5"/>
    <dgm:cxn modelId="{91BC7391-3D3E-4C2C-A11A-611BF3E40DF4}" type="presOf" srcId="{A2A4D79F-50B3-43C9-A530-FD90C846DDF7}" destId="{A7AC3276-3CC2-4B87-BA0D-34DDBAA3A839}" srcOrd="0" destOrd="0" presId="urn:microsoft.com/office/officeart/2005/8/layout/cycle5"/>
    <dgm:cxn modelId="{24A7E943-16D1-432D-8136-00067FC73823}" type="presOf" srcId="{6223C30F-DF1E-4E51-B3CF-3A01CE253C70}" destId="{79007BEB-3027-4570-8071-1323E5B7A735}" srcOrd="0" destOrd="0" presId="urn:microsoft.com/office/officeart/2005/8/layout/cycle5"/>
    <dgm:cxn modelId="{187F453E-5543-4DE5-932E-CF214436D109}" srcId="{E341A4C9-29F4-411D-98CF-565860B79CA7}" destId="{D4B26403-41FA-4E78-9BCE-0C7FD0A1A8A5}" srcOrd="2" destOrd="0" parTransId="{9FCBCAE3-1E9A-4022-AD99-33D0EB1D0B6D}" sibTransId="{C99A8059-7EB1-4760-9631-09D4CF3402B4}"/>
    <dgm:cxn modelId="{FAA0CCF8-2DC3-44BC-AD57-AE5CA26890CD}" type="presOf" srcId="{4F2C6766-9C20-4ADD-A39F-98EBAF8E5959}" destId="{724F619A-B80C-473B-9B49-CA3A1DB56B04}" srcOrd="0" destOrd="0" presId="urn:microsoft.com/office/officeart/2005/8/layout/cycle5"/>
    <dgm:cxn modelId="{052388A1-B4F7-4614-99F1-BA0BF7A0049A}" type="presOf" srcId="{D4B26403-41FA-4E78-9BCE-0C7FD0A1A8A5}" destId="{A1FDAFEC-C3AF-4751-A99F-446A96160D03}" srcOrd="0" destOrd="0" presId="urn:microsoft.com/office/officeart/2005/8/layout/cycle5"/>
    <dgm:cxn modelId="{06D698AF-AFE1-4838-9ECF-1DCC70EEC085}" type="presOf" srcId="{5013DA04-B27D-4FA1-9A70-CBEFE0B70FF2}" destId="{6522A888-84FC-487A-AA97-948C516EFA87}" srcOrd="0" destOrd="0" presId="urn:microsoft.com/office/officeart/2005/8/layout/cycle5"/>
    <dgm:cxn modelId="{F7EBA26B-F866-4F1C-88A2-7D5A8CAAA6CD}" type="presOf" srcId="{C99A8059-7EB1-4760-9631-09D4CF3402B4}" destId="{24B7D0AC-D60B-4CE5-98AE-CAA84AD1BEF8}" srcOrd="0" destOrd="0" presId="urn:microsoft.com/office/officeart/2005/8/layout/cycle5"/>
    <dgm:cxn modelId="{0FC02416-5E70-43F5-A168-C27E635D85B2}" srcId="{E341A4C9-29F4-411D-98CF-565860B79CA7}" destId="{2721E3DF-6BBE-48C8-B88B-60EFFAC52E98}" srcOrd="1" destOrd="0" parTransId="{327B0720-2C00-4AB0-A9E0-6B592DD29773}" sibTransId="{6223C30F-DF1E-4E51-B3CF-3A01CE253C70}"/>
    <dgm:cxn modelId="{784852B9-BBE4-4C9F-B802-B0717D8FECDE}" type="presParOf" srcId="{B7BD52B1-CE59-4166-A774-36984630DE36}" destId="{724F619A-B80C-473B-9B49-CA3A1DB56B04}" srcOrd="0" destOrd="0" presId="urn:microsoft.com/office/officeart/2005/8/layout/cycle5"/>
    <dgm:cxn modelId="{BFF9C305-990D-49DA-A366-CF4F1DA86E79}" type="presParOf" srcId="{B7BD52B1-CE59-4166-A774-36984630DE36}" destId="{8EF59FF7-1CC0-4556-A0FC-ECBD2B9950E7}" srcOrd="1" destOrd="0" presId="urn:microsoft.com/office/officeart/2005/8/layout/cycle5"/>
    <dgm:cxn modelId="{31F8DC8F-3D61-475E-94C7-F8C96C897063}" type="presParOf" srcId="{B7BD52B1-CE59-4166-A774-36984630DE36}" destId="{A7AC3276-3CC2-4B87-BA0D-34DDBAA3A839}" srcOrd="2" destOrd="0" presId="urn:microsoft.com/office/officeart/2005/8/layout/cycle5"/>
    <dgm:cxn modelId="{F7755124-C56B-49A8-B51F-C6A9A2293499}" type="presParOf" srcId="{B7BD52B1-CE59-4166-A774-36984630DE36}" destId="{B3B899C0-B091-4984-B324-44559D17834F}" srcOrd="3" destOrd="0" presId="urn:microsoft.com/office/officeart/2005/8/layout/cycle5"/>
    <dgm:cxn modelId="{EB06E37C-B1B0-4D14-A2DC-4348A9A23D7C}" type="presParOf" srcId="{B7BD52B1-CE59-4166-A774-36984630DE36}" destId="{9CC91262-24DB-4F22-A8F1-92378A31789C}" srcOrd="4" destOrd="0" presId="urn:microsoft.com/office/officeart/2005/8/layout/cycle5"/>
    <dgm:cxn modelId="{A4AB879D-E3B8-4D9F-814F-2864ED4BFB2F}" type="presParOf" srcId="{B7BD52B1-CE59-4166-A774-36984630DE36}" destId="{79007BEB-3027-4570-8071-1323E5B7A735}" srcOrd="5" destOrd="0" presId="urn:microsoft.com/office/officeart/2005/8/layout/cycle5"/>
    <dgm:cxn modelId="{E34272F5-33D9-4420-B0D7-10B4061449A6}" type="presParOf" srcId="{B7BD52B1-CE59-4166-A774-36984630DE36}" destId="{A1FDAFEC-C3AF-4751-A99F-446A96160D03}" srcOrd="6" destOrd="0" presId="urn:microsoft.com/office/officeart/2005/8/layout/cycle5"/>
    <dgm:cxn modelId="{DE6867A2-77C1-40FD-8A1C-90927C09E20A}" type="presParOf" srcId="{B7BD52B1-CE59-4166-A774-36984630DE36}" destId="{196DEDCB-CE33-4E23-8443-B3BD743A9AC4}" srcOrd="7" destOrd="0" presId="urn:microsoft.com/office/officeart/2005/8/layout/cycle5"/>
    <dgm:cxn modelId="{031AF2D0-A291-4612-8D2E-CA1471EADD9B}" type="presParOf" srcId="{B7BD52B1-CE59-4166-A774-36984630DE36}" destId="{24B7D0AC-D60B-4CE5-98AE-CAA84AD1BEF8}" srcOrd="8" destOrd="0" presId="urn:microsoft.com/office/officeart/2005/8/layout/cycle5"/>
    <dgm:cxn modelId="{80A2DC56-4E49-48A7-BB2F-8565277D769A}" type="presParOf" srcId="{B7BD52B1-CE59-4166-A774-36984630DE36}" destId="{6522A888-84FC-487A-AA97-948C516EFA87}" srcOrd="9" destOrd="0" presId="urn:microsoft.com/office/officeart/2005/8/layout/cycle5"/>
    <dgm:cxn modelId="{5F8FECBF-01B2-403E-AF90-0623BB0846BC}" type="presParOf" srcId="{B7BD52B1-CE59-4166-A774-36984630DE36}" destId="{C2104A35-5BF2-4439-B1BF-7AFA687E38F4}" srcOrd="10" destOrd="0" presId="urn:microsoft.com/office/officeart/2005/8/layout/cycle5"/>
    <dgm:cxn modelId="{47DC7FE3-69FB-4008-87BC-12313593798F}" type="presParOf" srcId="{B7BD52B1-CE59-4166-A774-36984630DE36}" destId="{527F32AD-9F11-456F-8145-C06E02AF0EC5}" srcOrd="11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9D84D-2408-4E0B-9DFD-8E5D91981495}">
      <dsp:nvSpPr>
        <dsp:cNvPr id="0" name=""/>
        <dsp:cNvSpPr/>
      </dsp:nvSpPr>
      <dsp:spPr>
        <a:xfrm>
          <a:off x="4114799" y="1391819"/>
          <a:ext cx="252629" cy="1106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6756"/>
              </a:lnTo>
              <a:lnTo>
                <a:pt x="252629" y="110675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FA36B-8E03-479F-BCF6-8B43F9CDA49C}">
      <dsp:nvSpPr>
        <dsp:cNvPr id="0" name=""/>
        <dsp:cNvSpPr/>
      </dsp:nvSpPr>
      <dsp:spPr>
        <a:xfrm>
          <a:off x="2560360" y="1391819"/>
          <a:ext cx="1554439" cy="966475"/>
        </a:xfrm>
        <a:custGeom>
          <a:avLst/>
          <a:gdLst/>
          <a:ahLst/>
          <a:cxnLst/>
          <a:rect l="0" t="0" r="0" b="0"/>
          <a:pathLst>
            <a:path>
              <a:moveTo>
                <a:pt x="1554439" y="0"/>
              </a:moveTo>
              <a:lnTo>
                <a:pt x="1554439" y="966475"/>
              </a:lnTo>
              <a:lnTo>
                <a:pt x="0" y="96647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B6AD4-77D3-4F61-AAEE-50D658FB508B}">
      <dsp:nvSpPr>
        <dsp:cNvPr id="0" name=""/>
        <dsp:cNvSpPr/>
      </dsp:nvSpPr>
      <dsp:spPr>
        <a:xfrm>
          <a:off x="4114799" y="1391819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0884"/>
              </a:lnTo>
              <a:lnTo>
                <a:pt x="2911251" y="1960884"/>
              </a:lnTo>
              <a:lnTo>
                <a:pt x="2911251" y="221351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59FD0-51CB-47D5-82F9-820670D2EDD8}">
      <dsp:nvSpPr>
        <dsp:cNvPr id="0" name=""/>
        <dsp:cNvSpPr/>
      </dsp:nvSpPr>
      <dsp:spPr>
        <a:xfrm>
          <a:off x="4069079" y="1391819"/>
          <a:ext cx="91440" cy="22135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351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578ABD-42CE-4C59-8E40-451F46EAF6BA}">
      <dsp:nvSpPr>
        <dsp:cNvPr id="0" name=""/>
        <dsp:cNvSpPr/>
      </dsp:nvSpPr>
      <dsp:spPr>
        <a:xfrm>
          <a:off x="1203548" y="1391819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1960884"/>
              </a:lnTo>
              <a:lnTo>
                <a:pt x="0" y="1960884"/>
              </a:lnTo>
              <a:lnTo>
                <a:pt x="0" y="221351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5936C-7F6E-4986-9770-F3AE99C1CE78}">
      <dsp:nvSpPr>
        <dsp:cNvPr id="0" name=""/>
        <dsp:cNvSpPr/>
      </dsp:nvSpPr>
      <dsp:spPr>
        <a:xfrm>
          <a:off x="2911803" y="188823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Кафедра </a:t>
          </a:r>
          <a:r>
            <a:rPr lang="ru-RU" sz="2400" b="1" kern="1200" dirty="0" err="1" smtClean="0"/>
            <a:t>РиР</a:t>
          </a:r>
          <a:endParaRPr lang="ru-RU" sz="2400" b="1" kern="1200" dirty="0"/>
        </a:p>
      </dsp:txBody>
      <dsp:txXfrm>
        <a:off x="2911803" y="188823"/>
        <a:ext cx="2405992" cy="1202996"/>
      </dsp:txXfrm>
    </dsp:sp>
    <dsp:sp modelId="{CD9BAC42-F382-4FA0-8B07-6DD5326DD628}">
      <dsp:nvSpPr>
        <dsp:cNvPr id="0" name=""/>
        <dsp:cNvSpPr/>
      </dsp:nvSpPr>
      <dsp:spPr>
        <a:xfrm>
          <a:off x="552" y="3605332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«Корпоративная культура ОУ – новые люди»</a:t>
          </a:r>
          <a:endParaRPr lang="ru-RU" sz="1700" kern="1200" dirty="0"/>
        </a:p>
      </dsp:txBody>
      <dsp:txXfrm>
        <a:off x="552" y="3605332"/>
        <a:ext cx="2405992" cy="1202996"/>
      </dsp:txXfrm>
    </dsp:sp>
    <dsp:sp modelId="{D44AEBEC-D8A7-4493-964A-4EFFDD443322}">
      <dsp:nvSpPr>
        <dsp:cNvPr id="0" name=""/>
        <dsp:cNvSpPr/>
      </dsp:nvSpPr>
      <dsp:spPr>
        <a:xfrm>
          <a:off x="2911803" y="3605332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«НПК школьников: новые подходы»</a:t>
          </a:r>
          <a:endParaRPr lang="ru-RU" sz="1800" kern="1200" dirty="0"/>
        </a:p>
      </dsp:txBody>
      <dsp:txXfrm>
        <a:off x="2911803" y="3605332"/>
        <a:ext cx="2405992" cy="1202996"/>
      </dsp:txXfrm>
    </dsp:sp>
    <dsp:sp modelId="{F7A025DE-8821-42F1-A600-68D706644F8E}">
      <dsp:nvSpPr>
        <dsp:cNvPr id="0" name=""/>
        <dsp:cNvSpPr/>
      </dsp:nvSpPr>
      <dsp:spPr>
        <a:xfrm>
          <a:off x="5823054" y="3605332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«Реализация программы профильного образования»</a:t>
          </a:r>
          <a:endParaRPr lang="ru-RU" sz="1700" kern="1200"/>
        </a:p>
      </dsp:txBody>
      <dsp:txXfrm>
        <a:off x="5823054" y="3605332"/>
        <a:ext cx="2405992" cy="1202996"/>
      </dsp:txXfrm>
    </dsp:sp>
    <dsp:sp modelId="{A18DDD61-BED7-4835-AF01-E789FE09490C}">
      <dsp:nvSpPr>
        <dsp:cNvPr id="0" name=""/>
        <dsp:cNvSpPr/>
      </dsp:nvSpPr>
      <dsp:spPr>
        <a:xfrm>
          <a:off x="154367" y="1756796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Психологическая служба</a:t>
          </a:r>
          <a:endParaRPr lang="ru-RU" sz="2000" b="1" kern="1200" dirty="0"/>
        </a:p>
      </dsp:txBody>
      <dsp:txXfrm>
        <a:off x="154367" y="1756796"/>
        <a:ext cx="2405992" cy="1202996"/>
      </dsp:txXfrm>
    </dsp:sp>
    <dsp:sp modelId="{51B44FAE-F685-4001-AD00-81A2962C960A}">
      <dsp:nvSpPr>
        <dsp:cNvPr id="0" name=""/>
        <dsp:cNvSpPr/>
      </dsp:nvSpPr>
      <dsp:spPr>
        <a:xfrm>
          <a:off x="4367429" y="1897077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Проблемные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группы</a:t>
          </a:r>
          <a:endParaRPr lang="ru-RU" sz="1800" b="1" kern="1200" dirty="0"/>
        </a:p>
      </dsp:txBody>
      <dsp:txXfrm>
        <a:off x="4367429" y="1897077"/>
        <a:ext cx="2405992" cy="1202996"/>
      </dsp:txXfrm>
    </dsp:sp>
    <dsp:sp modelId="{F75A834E-85E5-432C-A189-3974B99634F0}">
      <dsp:nvSpPr>
        <dsp:cNvPr id="0" name=""/>
        <dsp:cNvSpPr/>
      </dsp:nvSpPr>
      <dsp:spPr>
        <a:xfrm>
          <a:off x="5823054" y="188823"/>
          <a:ext cx="2405992" cy="120299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63000"/>
                <a:tint val="82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400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«Мониторинг качества образования с использованием технологии </a:t>
          </a:r>
          <a:r>
            <a:rPr lang="en-US" sz="1700" b="1" kern="1200" dirty="0" err="1" smtClean="0"/>
            <a:t>MaStex</a:t>
          </a:r>
          <a:r>
            <a:rPr lang="ru-RU" sz="1700" b="1" kern="1200" dirty="0" smtClean="0"/>
            <a:t>»</a:t>
          </a:r>
          <a:endParaRPr lang="ru-RU" sz="1700" kern="1200" dirty="0"/>
        </a:p>
      </dsp:txBody>
      <dsp:txXfrm>
        <a:off x="5823054" y="188823"/>
        <a:ext cx="2405992" cy="1202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9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6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5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5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0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1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0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8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1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hyperlink" Target="http://tvoi-mir.unibel.by/sm_full.aspx?guid=6073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23778"/>
          </a:xfrm>
        </p:spPr>
        <p:txBody>
          <a:bodyPr>
            <a:normAutofit/>
          </a:bodyPr>
          <a:lstStyle/>
          <a:p>
            <a:r>
              <a:rPr lang="ru-RU" b="1" dirty="0"/>
              <a:t>Научно-методическая культура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учреждения </a:t>
            </a:r>
            <a:r>
              <a:rPr lang="ru-RU" b="1" dirty="0"/>
              <a:t>по работе с одаренными детьми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3501008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dirty="0" smtClean="0"/>
          </a:p>
          <a:p>
            <a:pPr algn="r"/>
            <a:r>
              <a:rPr lang="ru-RU" sz="2400" b="1" dirty="0" smtClean="0"/>
              <a:t>О.А.ПАНФЕРОВА,</a:t>
            </a:r>
          </a:p>
          <a:p>
            <a:pPr algn="r"/>
            <a:r>
              <a:rPr lang="ru-RU" sz="2400" b="1" dirty="0" smtClean="0"/>
              <a:t> заведующая кафедрой репродуцирования и развития </a:t>
            </a:r>
            <a:endParaRPr lang="ru-RU" sz="2400" b="1" dirty="0"/>
          </a:p>
          <a:p>
            <a:pPr algn="r"/>
            <a:r>
              <a:rPr lang="ru-RU" sz="2400" b="1" dirty="0"/>
              <a:t>МБОУ </a:t>
            </a:r>
            <a:r>
              <a:rPr lang="ru-RU" sz="2400" b="1" dirty="0" smtClean="0"/>
              <a:t>Академического лицея </a:t>
            </a:r>
          </a:p>
          <a:p>
            <a:pPr algn="r"/>
            <a:r>
              <a:rPr lang="ru-RU" sz="2400" b="1" dirty="0" smtClean="0"/>
              <a:t>г. Томска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140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работы над МД-темой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1. Разработка </a:t>
            </a:r>
            <a:r>
              <a:rPr lang="ru-RU" dirty="0"/>
              <a:t>целевой среднесрочной программы развития МБОУ Академического лицея на основе междисциплинарного </a:t>
            </a:r>
            <a:r>
              <a:rPr lang="ru-RU" dirty="0" smtClean="0"/>
              <a:t>обучения;</a:t>
            </a:r>
          </a:p>
          <a:p>
            <a:r>
              <a:rPr lang="ru-RU" dirty="0" smtClean="0"/>
              <a:t>2. Ежегодно </a:t>
            </a:r>
            <a:r>
              <a:rPr lang="ru-RU" dirty="0"/>
              <a:t>в мае-июне педагоги, работающие в пилотных классах (1, 4, 7, 8, 9, 10 классы), составляют учебно-тематические планы, где определяют стратегию углубления и обогащения содержания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92723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Учебно-тематический план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179710"/>
              </p:ext>
            </p:extLst>
          </p:nvPr>
        </p:nvGraphicFramePr>
        <p:xfrm>
          <a:off x="323528" y="1412776"/>
          <a:ext cx="8496944" cy="52251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{D7AC3CCA-C797-4891-BE02-D94E43425B78}</a:tableStyleId>
              </a:tblPr>
              <a:tblGrid>
                <a:gridCol w="410958"/>
                <a:gridCol w="1073819"/>
                <a:gridCol w="1111871"/>
                <a:gridCol w="1828765"/>
                <a:gridCol w="1519784"/>
                <a:gridCol w="2551747"/>
              </a:tblGrid>
              <a:tr h="3673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п/п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Тема урока по базовой программе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Измененное содержание базового компонента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Междисциплинарное обобщение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Формирование </a:t>
                      </a:r>
                      <a:r>
                        <a:rPr lang="ru-RU" sz="1800" dirty="0" err="1">
                          <a:effectLst/>
                        </a:rPr>
                        <a:t>витагенного</a:t>
                      </a:r>
                      <a:r>
                        <a:rPr lang="ru-RU" sz="1800" dirty="0">
                          <a:effectLst/>
                        </a:rPr>
                        <a:t> опыта обучающихся как базовой основы получения «нового» знания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Мониторинговое исследование по матрицам: «Понимание обучающимися единства картины мира»; «Междисциплинарное взаимодействие и общая полезность для себя и своего будущего»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4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«Понимание обучающимися единства картины мира» </a:t>
            </a:r>
            <a:r>
              <a:rPr lang="ru-RU" sz="3600" dirty="0" smtClean="0"/>
              <a:t>(</a:t>
            </a:r>
            <a:r>
              <a:rPr lang="ru-RU" sz="3600" dirty="0"/>
              <a:t>критерий 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Критерий Е</a:t>
            </a:r>
            <a:r>
              <a:rPr lang="ru-RU" dirty="0"/>
              <a:t> – матрица понимания обучающимися картины мира. Этот критерий отражает степень взаимосвязи между научными и другими социальными аспектами современного мира, способность видения целостной картины мира, свободное владение научным методом системного синтеза, способность обучающегося предвидеть возможности и ограниченность науки на данном этапе развития цивилизации, а также безграничность познания.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3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«</a:t>
            </a:r>
            <a:r>
              <a:rPr lang="ru-RU" sz="4000" dirty="0"/>
              <a:t>Междисциплинарное взаимодействие и общая полезность для себя и своего будущего» (критерий </a:t>
            </a:r>
            <a:r>
              <a:rPr lang="en-US" sz="4000" dirty="0"/>
              <a:t>F</a:t>
            </a:r>
            <a:r>
              <a:rPr lang="ru-RU" sz="40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25144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b="1" dirty="0"/>
              <a:t>Критерий </a:t>
            </a:r>
            <a:r>
              <a:rPr lang="en-US" b="1" smtClean="0"/>
              <a:t>F</a:t>
            </a:r>
            <a:r>
              <a:rPr lang="ru-RU" smtClean="0"/>
              <a:t> </a:t>
            </a:r>
            <a:r>
              <a:rPr lang="ru-RU" dirty="0"/>
              <a:t>– матрица понимания обучающимися картины мира. Этот критерий отражает степень взаимосвязи между научными и другими социальными аспектами современного мира, способность видения целостной картины мира, свободное владение научным методом системного синтеза, способность обучающегося предвидеть возможности и ограниченность науки на данном этапе развития цивилизации, а также безграничность познания.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1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работы над МД-темой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8784976" cy="377301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3. Ежегодно </a:t>
            </a:r>
            <a:r>
              <a:rPr lang="ru-RU" dirty="0"/>
              <a:t>в сентябре педагоги разрабатывают и предлагают обучающимся темы исследовательских и проектных работ, сформулированные с учетом МД-темы. </a:t>
            </a:r>
            <a:endParaRPr lang="ru-RU" dirty="0" smtClean="0"/>
          </a:p>
          <a:p>
            <a:pPr marL="0" lv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0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79634"/>
              </p:ext>
            </p:extLst>
          </p:nvPr>
        </p:nvGraphicFramePr>
        <p:xfrm>
          <a:off x="251520" y="806438"/>
          <a:ext cx="8568953" cy="579091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806994"/>
                <a:gridCol w="1569270"/>
                <a:gridCol w="1512168"/>
                <a:gridCol w="1584176"/>
                <a:gridCol w="1296144"/>
                <a:gridCol w="1800201"/>
              </a:tblGrid>
              <a:tr h="1447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Класс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учеников по списку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учеников, выбравших курсовые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учеников, выбравших курсовые в 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 выбрано курсовых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Учителя, осуществляющие кураторство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2014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643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396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477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57 преподавателей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2013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671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391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58,3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515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44 преподавателя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2012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605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340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56,2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440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41 преподаватель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5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 2011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526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373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70,9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723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 преподавателей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0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ru-RU" dirty="0"/>
              <a:t>Например,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Коллективный </a:t>
            </a:r>
            <a:r>
              <a:rPr lang="ru-RU" dirty="0" err="1"/>
              <a:t>мд</a:t>
            </a:r>
            <a:r>
              <a:rPr lang="ru-RU" dirty="0"/>
              <a:t>-проект обучающихся 6α класса </a:t>
            </a:r>
            <a:r>
              <a:rPr lang="ru-RU" b="1" dirty="0"/>
              <a:t>«</a:t>
            </a:r>
            <a:r>
              <a:rPr lang="ru-RU" dirty="0"/>
              <a:t>Формирование мировоззрения через систему устного творчества народов» (</a:t>
            </a:r>
            <a:r>
              <a:rPr lang="ru-RU" dirty="0" err="1"/>
              <a:t>Тоболкина</a:t>
            </a:r>
            <a:r>
              <a:rPr lang="ru-RU" dirty="0"/>
              <a:t> И.Н., Михайличенко Н.В., </a:t>
            </a:r>
            <a:r>
              <a:rPr lang="ru-RU" dirty="0" err="1"/>
              <a:t>Ночевская</a:t>
            </a:r>
            <a:r>
              <a:rPr lang="ru-RU" dirty="0"/>
              <a:t> М.Н., Бокова Н.А.). </a:t>
            </a:r>
          </a:p>
          <a:p>
            <a:r>
              <a:rPr lang="ru-RU" dirty="0"/>
              <a:t>«Система судебной и следственной практики в средневековой Руси через изучение фразеологии» </a:t>
            </a:r>
            <a:r>
              <a:rPr lang="ru-RU" dirty="0" err="1"/>
              <a:t>Булдаков</a:t>
            </a:r>
            <a:r>
              <a:rPr lang="ru-RU" dirty="0"/>
              <a:t> Илья, 6δ (Панферова О.А.). </a:t>
            </a:r>
          </a:p>
          <a:p>
            <a:r>
              <a:rPr lang="ru-RU" dirty="0"/>
              <a:t>«</a:t>
            </a:r>
            <a:r>
              <a:rPr lang="ru-RU" dirty="0" err="1"/>
              <a:t>Топономика</a:t>
            </a:r>
            <a:r>
              <a:rPr lang="ru-RU" dirty="0"/>
              <a:t> Академгородка как открытая система» </a:t>
            </a:r>
            <a:r>
              <a:rPr lang="ru-RU" dirty="0" err="1"/>
              <a:t>Сухушина</a:t>
            </a:r>
            <a:r>
              <a:rPr lang="ru-RU" dirty="0"/>
              <a:t> Маргарита, 8γ (</a:t>
            </a:r>
            <a:r>
              <a:rPr lang="ru-RU" dirty="0" err="1"/>
              <a:t>Разенкова</a:t>
            </a:r>
            <a:r>
              <a:rPr lang="ru-RU" dirty="0"/>
              <a:t> Т.П.).</a:t>
            </a:r>
          </a:p>
        </p:txBody>
      </p:sp>
    </p:spTree>
    <p:extLst>
      <p:ext uri="{BB962C8B-B14F-4D97-AF65-F5344CB8AC3E}">
        <p14:creationId xmlns:p14="http://schemas.microsoft.com/office/powerpoint/2010/main" val="21200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работы над МД-темой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4. В течение года обучающиеся и их наставники работают над темой и представляют результат на традиционной конференции лицеистов.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5. В целях помощи молодым и малоопытным учителям в лицее в рамках кафедры репродуцирования и развития создана проблемная группа «Корпоративная культура ОУ – новые люди».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66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r>
              <a:rPr lang="ru-RU" dirty="0"/>
              <a:t>Следствием высоких требований к наставнику одаренного ребенка является  важность общей профессиональной педагогической подготовки по развитию одаренности детей.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Разработка  </a:t>
            </a:r>
            <a:r>
              <a:rPr lang="ru-RU" dirty="0"/>
              <a:t>и внедрение программы </a:t>
            </a:r>
            <a:r>
              <a:rPr lang="ru-RU" dirty="0" err="1"/>
              <a:t>коучинга</a:t>
            </a:r>
            <a:r>
              <a:rPr lang="ru-RU" dirty="0"/>
              <a:t> для молодых и малоопытных специалистов, которым нужно помочь овладеть навыками работы с одаренными детьми.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7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2009</a:t>
            </a:r>
            <a:r>
              <a:rPr lang="ru-RU" dirty="0"/>
              <a:t> г. – «Программа </a:t>
            </a:r>
            <a:r>
              <a:rPr lang="ru-RU" dirty="0" err="1"/>
              <a:t>коучинга</a:t>
            </a:r>
            <a:r>
              <a:rPr lang="ru-RU" dirty="0"/>
              <a:t> как инструмента повышения квалификации нового поколения специалистов в сфере образования». </a:t>
            </a:r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Авторы</a:t>
            </a:r>
            <a:r>
              <a:rPr lang="ru-RU" dirty="0"/>
              <a:t>: </a:t>
            </a:r>
            <a:r>
              <a:rPr lang="ru-RU" b="1" i="1" u="sng" dirty="0" err="1"/>
              <a:t>Тоболкина</a:t>
            </a:r>
            <a:r>
              <a:rPr lang="ru-RU" b="1" i="1" u="sng" dirty="0"/>
              <a:t> И.Н. и Панова Е.В</a:t>
            </a:r>
            <a:r>
              <a:rPr lang="ru-RU" dirty="0"/>
              <a:t>.,                 кандидаты педагогических наук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96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Изменения в образовании имеют ярко выраженную научно-методическую направленность, проявляющуюся в ориентации на вхождение в общее образовательное пространство, межкультурную коммуникацию, личностно-ориентированную модель обучения и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0515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</a:t>
            </a:r>
            <a:r>
              <a:rPr lang="ru-RU" dirty="0" err="1" smtClean="0"/>
              <a:t>коучинга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это профессиональная помощь человеку в определении и достижении его личных и про­фессиональных целей.</a:t>
            </a:r>
          </a:p>
          <a:p>
            <a:r>
              <a:rPr lang="ru-RU" dirty="0"/>
              <a:t>взаимодействие </a:t>
            </a:r>
            <a:r>
              <a:rPr lang="ru-RU" dirty="0" err="1" smtClean="0"/>
              <a:t>коуча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клиента </a:t>
            </a:r>
            <a:r>
              <a:rPr lang="ru-RU" dirty="0"/>
              <a:t>предельно </a:t>
            </a:r>
            <a:r>
              <a:rPr lang="ru-RU" dirty="0" smtClean="0"/>
              <a:t>индивидуализированы</a:t>
            </a:r>
          </a:p>
          <a:p>
            <a:r>
              <a:rPr lang="ru-RU" dirty="0" err="1"/>
              <a:t>Коуч</a:t>
            </a:r>
            <a:r>
              <a:rPr lang="ru-RU" dirty="0"/>
              <a:t> не учит своего клиента, как </a:t>
            </a:r>
            <a:r>
              <a:rPr lang="ru-RU" dirty="0" smtClean="0"/>
              <a:t>делать</a:t>
            </a:r>
          </a:p>
          <a:p>
            <a:r>
              <a:rPr lang="ru-RU" dirty="0" err="1"/>
              <a:t>Коуч</a:t>
            </a:r>
            <a:r>
              <a:rPr lang="ru-RU" dirty="0"/>
              <a:t> – это специалист, помогающий </a:t>
            </a:r>
            <a:r>
              <a:rPr lang="ru-RU" dirty="0" smtClean="0"/>
              <a:t>клиенту </a:t>
            </a:r>
            <a:r>
              <a:rPr lang="ru-RU" dirty="0"/>
              <a:t>реализовать </a:t>
            </a:r>
            <a:r>
              <a:rPr lang="ru-RU" dirty="0" smtClean="0"/>
              <a:t>себя.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8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2009 г. </a:t>
            </a:r>
            <a:r>
              <a:rPr lang="ru-RU" b="1" dirty="0" smtClean="0"/>
              <a:t> - </a:t>
            </a:r>
            <a:r>
              <a:rPr lang="ru-RU" dirty="0" smtClean="0"/>
              <a:t>в рамках кафедры репродуцирования и развития в </a:t>
            </a:r>
            <a:r>
              <a:rPr lang="ru-RU" dirty="0"/>
              <a:t>Академическом лицее была создана творческая группа </a:t>
            </a: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«</a:t>
            </a:r>
            <a:r>
              <a:rPr lang="ru-RU" b="1" dirty="0"/>
              <a:t>Корпоративная культура ОУ –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новые </a:t>
            </a:r>
            <a:r>
              <a:rPr lang="ru-RU" b="1" dirty="0"/>
              <a:t>люди</a:t>
            </a:r>
            <a:r>
              <a:rPr lang="ru-RU" b="1" dirty="0" smtClean="0"/>
              <a:t>»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dirty="0"/>
              <a:t>За </a:t>
            </a:r>
            <a:r>
              <a:rPr lang="ru-RU" b="1" i="1" u="sng" dirty="0"/>
              <a:t>четыре</a:t>
            </a:r>
            <a:r>
              <a:rPr lang="ru-RU" dirty="0"/>
              <a:t> года участниками этой программы стали </a:t>
            </a:r>
            <a:endParaRPr lang="ru-RU" dirty="0" smtClean="0"/>
          </a:p>
          <a:p>
            <a:pPr marL="0" indent="0" algn="ctr">
              <a:buNone/>
            </a:pPr>
            <a:r>
              <a:rPr lang="ru-RU" b="1" i="1" u="sng" dirty="0" smtClean="0"/>
              <a:t>25 </a:t>
            </a:r>
            <a:r>
              <a:rPr lang="ru-RU" b="1" i="1" u="sng" dirty="0"/>
              <a:t>клиентов и 19 </a:t>
            </a:r>
            <a:r>
              <a:rPr lang="ru-RU" b="1" i="1" u="sng" dirty="0" err="1"/>
              <a:t>коучей</a:t>
            </a:r>
            <a:r>
              <a:rPr lang="ru-RU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348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и задачи проблемной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Цель</a:t>
            </a:r>
            <a:r>
              <a:rPr lang="ru-RU" sz="2400" dirty="0" smtClean="0"/>
              <a:t>:</a:t>
            </a:r>
            <a:r>
              <a:rPr lang="ru-RU" sz="2400" b="1" i="1" dirty="0" smtClean="0"/>
              <a:t> </a:t>
            </a:r>
            <a:r>
              <a:rPr lang="ru-RU" sz="2400" dirty="0"/>
              <a:t>осуществление профессиональной адаптации молодых и малоопытных педагогов к </a:t>
            </a:r>
            <a:r>
              <a:rPr lang="ru-RU" sz="2400" dirty="0" smtClean="0"/>
              <a:t>учебно-воспитательной </a:t>
            </a:r>
            <a:r>
              <a:rPr lang="ru-RU" sz="2400" dirty="0"/>
              <a:t>среде в условиях инновационного учебного заведения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b="1" dirty="0"/>
              <a:t>Задачи: </a:t>
            </a:r>
          </a:p>
          <a:p>
            <a:pPr lvl="0"/>
            <a:r>
              <a:rPr lang="ru-RU" sz="2400" dirty="0"/>
              <a:t>Выстроить план индивидуальной </a:t>
            </a:r>
            <a:r>
              <a:rPr lang="ru-RU" sz="2400" dirty="0" err="1"/>
              <a:t>коуч</a:t>
            </a:r>
            <a:r>
              <a:rPr lang="ru-RU" sz="2400" dirty="0"/>
              <a:t>-программы (</a:t>
            </a:r>
            <a:r>
              <a:rPr lang="ru-RU" sz="2400" dirty="0" err="1"/>
              <a:t>коуч</a:t>
            </a:r>
            <a:r>
              <a:rPr lang="ru-RU" sz="2400" dirty="0"/>
              <a:t>-клиент).</a:t>
            </a:r>
          </a:p>
          <a:p>
            <a:pPr lvl="0"/>
            <a:r>
              <a:rPr lang="ru-RU" sz="2400" dirty="0"/>
              <a:t>Разработать индивидуальный план учителя по организации лич­ной предметной </a:t>
            </a:r>
            <a:r>
              <a:rPr lang="ru-RU" sz="2400" dirty="0" smtClean="0"/>
              <a:t>деятельности; </a:t>
            </a:r>
          </a:p>
          <a:p>
            <a:pPr lvl="0"/>
            <a:r>
              <a:rPr lang="ru-RU" sz="2400" dirty="0" smtClean="0"/>
              <a:t>Позиционировать </a:t>
            </a:r>
            <a:r>
              <a:rPr lang="ru-RU" sz="2400" dirty="0"/>
              <a:t>соб­ственный позитивный </a:t>
            </a:r>
            <a:r>
              <a:rPr lang="ru-RU" sz="2400" dirty="0" err="1"/>
              <a:t>витагенный</a:t>
            </a:r>
            <a:r>
              <a:rPr lang="ru-RU" sz="2400" dirty="0"/>
              <a:t> </a:t>
            </a:r>
            <a:r>
              <a:rPr lang="ru-RU" sz="2400" dirty="0" smtClean="0"/>
              <a:t>опыт;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75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и задачи проблемной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Задачи: </a:t>
            </a:r>
          </a:p>
          <a:p>
            <a:pPr lvl="0"/>
            <a:r>
              <a:rPr lang="ru-RU" dirty="0" smtClean="0"/>
              <a:t>Научиться </a:t>
            </a:r>
            <a:r>
              <a:rPr lang="ru-RU" dirty="0"/>
              <a:t>выстраивать личную </a:t>
            </a:r>
            <a:r>
              <a:rPr lang="ru-RU" dirty="0" err="1"/>
              <a:t>карьерограмму</a:t>
            </a:r>
            <a:r>
              <a:rPr lang="ru-RU" dirty="0"/>
              <a:t>; </a:t>
            </a:r>
          </a:p>
          <a:p>
            <a:pPr lvl="0"/>
            <a:r>
              <a:rPr lang="ru-RU" dirty="0"/>
              <a:t>Владеть организацией, аналитикой, мониторингом собственных  образовательных результатов.</a:t>
            </a:r>
          </a:p>
          <a:p>
            <a:pPr lvl="0"/>
            <a:r>
              <a:rPr lang="ru-RU" dirty="0"/>
              <a:t>Усвоить корпоративные нормы учреждения.</a:t>
            </a:r>
          </a:p>
          <a:p>
            <a:pPr lvl="0"/>
            <a:r>
              <a:rPr lang="ru-RU" dirty="0"/>
              <a:t>Научиться использовать технологии </a:t>
            </a:r>
            <a:r>
              <a:rPr lang="ru-RU" dirty="0" err="1"/>
              <a:t>деятельностного</a:t>
            </a:r>
            <a:r>
              <a:rPr lang="ru-RU" dirty="0"/>
              <a:t> подхода.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Участники программы «Корпоративная культура ОУ – новые люди»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552386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26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Запросы клиентов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2132856"/>
            <a:ext cx="4038600" cy="4525963"/>
          </a:xfrm>
        </p:spPr>
        <p:txBody>
          <a:bodyPr/>
          <a:lstStyle/>
          <a:p>
            <a:r>
              <a:rPr lang="ru-RU" b="1" dirty="0"/>
              <a:t>Формирование методических и дидактических навыков при работе с одаренными детьми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204864"/>
            <a:ext cx="4038600" cy="4525963"/>
          </a:xfrm>
        </p:spPr>
        <p:txBody>
          <a:bodyPr/>
          <a:lstStyle/>
          <a:p>
            <a:r>
              <a:rPr lang="ru-RU" b="1" dirty="0"/>
              <a:t>Помощь в реализации конкретной цели</a:t>
            </a:r>
          </a:p>
          <a:p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699792" y="1124744"/>
            <a:ext cx="72008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64460" y="1124744"/>
            <a:ext cx="792088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007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901309"/>
              </p:ext>
            </p:extLst>
          </p:nvPr>
        </p:nvGraphicFramePr>
        <p:xfrm>
          <a:off x="107504" y="188640"/>
          <a:ext cx="8869897" cy="6200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{D7AC3CCA-C797-4891-BE02-D94E43425B78}</a:tableStyleId>
              </a:tblPr>
              <a:tblGrid>
                <a:gridCol w="355395"/>
                <a:gridCol w="2969887"/>
                <a:gridCol w="4277487"/>
                <a:gridCol w="1267128"/>
              </a:tblGrid>
              <a:tr h="290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Срок, форма проведения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  <a:tr h="1162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Сентябрь – октябрь,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Установочный семинар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Современные требования к образованию. Выявление трудностей, проблем, профессиональных неудач.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Индивидуальный исследовательский проект учителя. Построение </a:t>
                      </a:r>
                      <a:r>
                        <a:rPr lang="ru-RU" sz="1400" b="1" dirty="0" err="1">
                          <a:effectLst/>
                        </a:rPr>
                        <a:t>карьерограммы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Панферова О.А.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Семенова С.П.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  <a:tr h="813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Ноябрь – декабрь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Семинар - тренинг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Портфолио учителя как самоанализ педагогической деятельности.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Проектирование современного урока.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Семенова </a:t>
                      </a:r>
                      <a:r>
                        <a:rPr lang="ru-RU" sz="1400" dirty="0">
                          <a:effectLst/>
                        </a:rPr>
                        <a:t>С.П.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  <a:tr h="872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Январь – февраль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Проблемный семинар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 err="1">
                          <a:effectLst/>
                        </a:rPr>
                        <a:t>Деятельностный</a:t>
                      </a:r>
                      <a:r>
                        <a:rPr lang="ru-RU" sz="1400" b="1" dirty="0">
                          <a:effectLst/>
                        </a:rPr>
                        <a:t> метод обучения в системе современных  технологий.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Организация проектной и исследовательской работы с лицеистами.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Панферова О.А.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  <a:tr h="1309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4.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Март – апрель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Цикл открытых уроков как педагогических «проб», практическая работа по конструированию уроков различного типа.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1. Формы презентации опыта молодых учителей.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2. Индивидуальные проекты и программы; персональные выставки достижений.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Коучи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  <a:tr h="1303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5.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Май – июнь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Защита индивидуального педагогического проекта.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Участие в конкурсе лучших учителей как способ творческой реализации в профессиональной деятельности.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400" dirty="0">
                          <a:effectLst/>
                        </a:rPr>
                        <a:t>Подведение итогов. Анализ и планирование на следующий год.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318" marR="393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9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Анализ работы </a:t>
            </a:r>
            <a:r>
              <a:rPr lang="ru-RU" dirty="0" smtClean="0"/>
              <a:t>проблемной группы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А</a:t>
            </a:r>
            <a:r>
              <a:rPr lang="ru-RU" b="1" dirty="0" smtClean="0"/>
              <a:t>нкетирование </a:t>
            </a:r>
            <a:r>
              <a:rPr lang="ru-RU" b="1" dirty="0"/>
              <a:t>показывает</a:t>
            </a:r>
            <a:r>
              <a:rPr lang="ru-RU" dirty="0"/>
              <a:t>, что клиенты находят ценным свое участие в программе для профессионального и личностного развития и высказываются за продолжение продуктивного </a:t>
            </a:r>
            <a:r>
              <a:rPr lang="ru-RU" dirty="0" smtClean="0"/>
              <a:t>взаимодействия.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b="1" dirty="0" smtClean="0"/>
              <a:t>Клиенты отмечают</a:t>
            </a:r>
            <a:r>
              <a:rPr lang="ru-RU" dirty="0" smtClean="0"/>
              <a:t>, что участие в программе оказывает им помощь в организации работы с одаренными детьми.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5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Анализ работы проблемной группы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К положительным результатам работы группы можно отнести </a:t>
            </a:r>
            <a:r>
              <a:rPr lang="ru-RU" dirty="0" smtClean="0"/>
              <a:t>и закрепление </a:t>
            </a:r>
            <a:r>
              <a:rPr lang="ru-RU" dirty="0"/>
              <a:t>молодых учителей в ОУ, развитие инициативы и творчества в их работе. </a:t>
            </a:r>
            <a:endParaRPr lang="ru-RU" dirty="0" smtClean="0"/>
          </a:p>
          <a:p>
            <a:r>
              <a:rPr lang="ru-RU" dirty="0" smtClean="0"/>
              <a:t>Итогом  </a:t>
            </a:r>
            <a:r>
              <a:rPr lang="ru-RU" dirty="0"/>
              <a:t>совместной деятельности является </a:t>
            </a:r>
            <a:r>
              <a:rPr lang="ru-RU" dirty="0" smtClean="0"/>
              <a:t>также </a:t>
            </a:r>
            <a:r>
              <a:rPr lang="ru-RU" dirty="0"/>
              <a:t>взаимное обогащение </a:t>
            </a:r>
            <a:r>
              <a:rPr lang="ru-RU" dirty="0" err="1"/>
              <a:t>коуча</a:t>
            </a:r>
            <a:r>
              <a:rPr lang="ru-RU" dirty="0"/>
              <a:t> и клиента. </a:t>
            </a:r>
            <a:endParaRPr lang="ru-RU" dirty="0" smtClean="0"/>
          </a:p>
          <a:p>
            <a:r>
              <a:rPr lang="ru-RU" dirty="0" smtClean="0"/>
              <a:t>Происходит </a:t>
            </a:r>
            <a:r>
              <a:rPr lang="ru-RU" dirty="0"/>
              <a:t>передача традиций лицея, обобщение опыта работы учителей-</a:t>
            </a:r>
            <a:r>
              <a:rPr lang="ru-RU" dirty="0" err="1"/>
              <a:t>стажистов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 err="1"/>
              <a:t>коучей</a:t>
            </a:r>
            <a:r>
              <a:rPr lang="ru-RU" dirty="0"/>
              <a:t> участие в программе является стимулом к самообразованию и саморазвитию.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0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Цели исследовательской     деятельности лицеистов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99715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400" dirty="0"/>
              <a:t>Формирование </a:t>
            </a:r>
            <a:r>
              <a:rPr lang="ru-RU" sz="3400" dirty="0" err="1"/>
              <a:t>надпредметных</a:t>
            </a:r>
            <a:r>
              <a:rPr lang="ru-RU" sz="3400" dirty="0"/>
              <a:t> компетенций, метазнаний и </a:t>
            </a:r>
            <a:r>
              <a:rPr lang="ru-RU" sz="3400" dirty="0" err="1"/>
              <a:t>метаумений</a:t>
            </a:r>
            <a:r>
              <a:rPr lang="ru-RU" sz="3400" dirty="0"/>
              <a:t>, позволяющих выпускнику наиболее полно адаптироваться в современном информационном обществе;</a:t>
            </a:r>
          </a:p>
          <a:p>
            <a:pPr lvl="0">
              <a:buNone/>
            </a:pPr>
            <a:endParaRPr lang="ru-RU" sz="3400" dirty="0"/>
          </a:p>
          <a:p>
            <a:pPr lvl="0"/>
            <a:r>
              <a:rPr lang="ru-RU" sz="3400" dirty="0"/>
              <a:t>Повышение мотивации к творческому овладению научными знаниями;</a:t>
            </a:r>
          </a:p>
          <a:p>
            <a:pPr lvl="0">
              <a:buNone/>
            </a:pPr>
            <a:endParaRPr lang="ru-RU" sz="3400" dirty="0"/>
          </a:p>
          <a:p>
            <a:pPr lvl="0"/>
            <a:r>
              <a:rPr lang="ru-RU" sz="3400" dirty="0"/>
              <a:t>Поддержка одаренных детей, развитие специальной и общей одаренности путем развития любознательности, стремления к исследованию окружающего пространства, познанию неизведанного;</a:t>
            </a:r>
          </a:p>
          <a:p>
            <a:pPr lvl="0">
              <a:buNone/>
            </a:pPr>
            <a:endParaRPr lang="ru-RU" sz="3400" dirty="0"/>
          </a:p>
          <a:p>
            <a:pPr lvl="0"/>
            <a:r>
              <a:rPr lang="ru-RU" sz="3400" dirty="0"/>
              <a:t>Формирование и поддержка индивидуальной личностно значимой траектории развития и образования лицеистов.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3200" dirty="0"/>
              <a:t>Научно-методическая культура учреждения по работе с одаренными детьми </a:t>
            </a:r>
            <a:r>
              <a:rPr lang="ru-RU" sz="3200" dirty="0" smtClean="0"/>
              <a:t>–</a:t>
            </a:r>
            <a:br>
              <a:rPr lang="ru-RU" sz="3200" dirty="0" smtClean="0"/>
            </a:br>
            <a:r>
              <a:rPr lang="ru-RU" sz="3200" dirty="0" smtClean="0"/>
              <a:t>ведущее </a:t>
            </a:r>
            <a:r>
              <a:rPr lang="ru-RU" sz="3200" dirty="0"/>
              <a:t>требование современного образования.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2006 </a:t>
            </a:r>
            <a:r>
              <a:rPr lang="ru-RU" b="1" dirty="0" smtClean="0"/>
              <a:t>г.</a:t>
            </a:r>
            <a:r>
              <a:rPr lang="ru-RU" dirty="0" smtClean="0"/>
              <a:t> – создание кафедры </a:t>
            </a:r>
            <a:r>
              <a:rPr lang="ru-RU" dirty="0"/>
              <a:t>репродуцирования и </a:t>
            </a:r>
            <a:r>
              <a:rPr lang="ru-RU" dirty="0" smtClean="0"/>
              <a:t>развития. </a:t>
            </a:r>
          </a:p>
          <a:p>
            <a:r>
              <a:rPr lang="ru-RU" b="1" dirty="0" smtClean="0"/>
              <a:t>Цель</a:t>
            </a:r>
            <a:r>
              <a:rPr lang="ru-RU" dirty="0" smtClean="0"/>
              <a:t> – отработка проблем, связанных с формированием и развитием научно-методической культуры участников образовательного процесса.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2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257686"/>
              </p:ext>
            </p:extLst>
          </p:nvPr>
        </p:nvGraphicFramePr>
        <p:xfrm>
          <a:off x="-1332656" y="2174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3968" y="14847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/>
              <a:t>Научно-исследовательская деятельность лицеистов носит системный характер. </a:t>
            </a:r>
          </a:p>
        </p:txBody>
      </p:sp>
      <p:pic>
        <p:nvPicPr>
          <p:cNvPr id="6" name="i-main-pic" descr="Картинка 215 из 6092">
            <a:hlinkClick r:id="rId7" tgtFrame="_blank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4437112"/>
            <a:ext cx="1548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83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925144"/>
          </a:xfrm>
        </p:spPr>
        <p:txBody>
          <a:bodyPr>
            <a:normAutofit fontScale="92500" lnSpcReduction="20000"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Исследовательская деятельность организована в рамках всего ОУ. </a:t>
            </a:r>
            <a:r>
              <a:rPr lang="ru-RU" dirty="0"/>
              <a:t>Руководителями работ лицеистов являются 62 педагога, в </a:t>
            </a:r>
            <a:r>
              <a:rPr lang="ru-RU" dirty="0" err="1"/>
              <a:t>т.ч</a:t>
            </a:r>
            <a:r>
              <a:rPr lang="ru-RU" dirty="0"/>
              <a:t>. учителя начальных классов, педагоги художественно-эстетического цикла и т.д.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/>
              <a:t>Стратегией углубления и обогащения образования в лицее является междисциплинарное обучение.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Исследовательская деятельность школьников организована в рамках междисциплинарного обучения согласно МД-теме года.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9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85313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Для организации научно-исследовательской деятельности в рамках кафедры репродуцирования и развития создана проблемная группа «НПК: новые подходы», в которую входят представители всех предметных кафедр лицея.</a:t>
            </a:r>
          </a:p>
          <a:p>
            <a:pPr lvl="0"/>
            <a:endParaRPr lang="ru-RU" dirty="0"/>
          </a:p>
          <a:p>
            <a:r>
              <a:rPr lang="ru-RU" dirty="0"/>
              <a:t>Для реализации программы научно-исследовательской деятельности лицей организует взаимодействие с различными образовательными и научными заведениями (ТГПУ, ТПУ, ТГУ, ТНЦ СО РАН, гуманитарный лицей и др. учебные заведения).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6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Как правило, работы лицеистов связаны с самостоятельным поиском информации, ее анализом и интерпретацией и носят проектный характер.</a:t>
            </a:r>
          </a:p>
          <a:p>
            <a:pPr>
              <a:buNone/>
            </a:pPr>
            <a:endParaRPr lang="ru-RU" dirty="0"/>
          </a:p>
          <a:p>
            <a:r>
              <a:rPr lang="ru-RU" dirty="0"/>
              <a:t>Многие работы предполагается создавать на стыке различных наук и учебных дисциплин. Например, информатика – математика, литература – иностранный язык, физика – биология, история – литература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5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Почти в каждом классе работает педагог по сопровождению индивидуального развития обучающегося (ПСИРО), который помогает учителю-предметнику курировать исследовательскую деятельность учеников.</a:t>
            </a:r>
          </a:p>
          <a:p>
            <a:pPr lvl="0">
              <a:buNone/>
            </a:pPr>
            <a:endParaRPr lang="ru-RU" dirty="0"/>
          </a:p>
          <a:p>
            <a:pPr lvl="0"/>
            <a:r>
              <a:rPr lang="ru-RU" dirty="0"/>
              <a:t>ПСИРО помогают ученику определиться с темой курсовой работы, организуют конференции в классе с целью подготовки к проведению </a:t>
            </a:r>
            <a:r>
              <a:rPr lang="ru-RU" dirty="0" err="1"/>
              <a:t>общелицейской</a:t>
            </a:r>
            <a:r>
              <a:rPr lang="ru-RU" dirty="0"/>
              <a:t> конференции.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0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3744416" cy="492514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Итогом научно-исследовательской деятельности является лицейская научно-практическая конференция, которая в этом году состоится в </a:t>
            </a:r>
            <a:r>
              <a:rPr lang="en-US" b="1" dirty="0" smtClean="0">
                <a:solidFill>
                  <a:srgbClr val="FF0000"/>
                </a:solidFill>
              </a:rPr>
              <a:t>XX</a:t>
            </a:r>
            <a:r>
              <a:rPr lang="ru-RU" dirty="0" smtClean="0"/>
              <a:t> </a:t>
            </a:r>
            <a:r>
              <a:rPr lang="ru-RU" dirty="0"/>
              <a:t>раз. </a:t>
            </a:r>
          </a:p>
          <a:p>
            <a:pPr lvl="0"/>
            <a:r>
              <a:rPr lang="ru-RU" dirty="0"/>
              <a:t>В прошлом году в конференции приняли участие </a:t>
            </a:r>
            <a:r>
              <a:rPr lang="ru-RU" b="1" dirty="0" smtClean="0">
                <a:solidFill>
                  <a:srgbClr val="FF0000"/>
                </a:solidFill>
              </a:rPr>
              <a:t>223</a:t>
            </a:r>
            <a:r>
              <a:rPr lang="ru-RU" dirty="0" smtClean="0"/>
              <a:t>  </a:t>
            </a:r>
            <a:r>
              <a:rPr lang="ru-RU" dirty="0"/>
              <a:t>обучающихся 1-11 классов. </a:t>
            </a:r>
          </a:p>
          <a:p>
            <a:endParaRPr lang="ru-RU" dirty="0"/>
          </a:p>
        </p:txBody>
      </p:sp>
      <p:pic>
        <p:nvPicPr>
          <p:cNvPr id="5" name="Picture 3" descr="C:\Documents and Settings\Администратор\Рабочий стол\2010 04 03 @ Лицейская конференция\mini100403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416001" cy="33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1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Основные показатели работы научно-практических конференций лицеистов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в </a:t>
            </a:r>
            <a:r>
              <a:rPr lang="ru-RU" sz="3200" dirty="0"/>
              <a:t>2010 – </a:t>
            </a:r>
            <a:r>
              <a:rPr lang="ru-RU" sz="3200" dirty="0" smtClean="0"/>
              <a:t>2013 </a:t>
            </a:r>
            <a:r>
              <a:rPr lang="ru-RU" sz="3200" dirty="0"/>
              <a:t>гг.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238957"/>
              </p:ext>
            </p:extLst>
          </p:nvPr>
        </p:nvGraphicFramePr>
        <p:xfrm>
          <a:off x="323528" y="1628797"/>
          <a:ext cx="8640960" cy="504056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425806"/>
                <a:gridCol w="1227952"/>
                <a:gridCol w="1366278"/>
                <a:gridCol w="1366278"/>
                <a:gridCol w="1254646"/>
              </a:tblGrid>
              <a:tr h="672074"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Сравнение 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2010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2011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2012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2013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6038">
                <a:tc>
                  <a:txBody>
                    <a:bodyPr/>
                    <a:lstStyle/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секций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12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14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16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16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680187">
                <a:tc>
                  <a:txBody>
                    <a:bodyPr/>
                    <a:lstStyle/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участников, </a:t>
                      </a:r>
                    </a:p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 том числе:</a:t>
                      </a:r>
                    </a:p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        Начальная школа</a:t>
                      </a:r>
                    </a:p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        Средняя и старшая школа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155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38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117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196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42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154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279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54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225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223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54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169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6038">
                <a:tc>
                  <a:txBody>
                    <a:bodyPr/>
                    <a:lstStyle/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докладов 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126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167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219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185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680187">
                <a:tc>
                  <a:txBody>
                    <a:bodyPr/>
                    <a:lstStyle/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приглашенных гостей и внешних экспертов (из числа сотрудников институтов Академгородка)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14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14</a:t>
                      </a:r>
                      <a:endParaRPr lang="ru-RU" sz="20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 </a:t>
                      </a:r>
                    </a:p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17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36038">
                <a:tc>
                  <a:txBody>
                    <a:bodyPr/>
                    <a:lstStyle/>
                    <a:p>
                      <a:pPr indent="44831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слушателей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259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261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475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4831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486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Все по кафедре\РиР 2011-2012\Все по конференции 2012\Презентации и фотографии с конференции\Фотки с конференции\IMG_9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568633" cy="41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539864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2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944" y="3284984"/>
            <a:ext cx="4906640" cy="3348000"/>
          </a:xfrm>
          <a:prstGeom prst="rect">
            <a:avLst/>
          </a:prstGeom>
        </p:spPr>
      </p:pic>
      <p:pic>
        <p:nvPicPr>
          <p:cNvPr id="5" name="Picture 2" descr="C:\Documents and Settings\Администратор\Рабочий стол\Розовая флешка\Р и Р\конференция 2 класс\ФОТО\DSC016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183" y="1772816"/>
            <a:ext cx="3932238" cy="26317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5976" y="170080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Активное участие в работе конференции принимают младшие школьники.</a:t>
            </a:r>
          </a:p>
        </p:txBody>
      </p:sp>
    </p:spTree>
    <p:extLst>
      <p:ext uri="{BB962C8B-B14F-4D97-AF65-F5344CB8AC3E}">
        <p14:creationId xmlns:p14="http://schemas.microsoft.com/office/powerpoint/2010/main" val="17473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кафедры репродуцирования и развития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090065"/>
              </p:ext>
            </p:extLst>
          </p:nvPr>
        </p:nvGraphicFramePr>
        <p:xfrm>
          <a:off x="457200" y="1600200"/>
          <a:ext cx="822960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6516216" y="2996952"/>
            <a:ext cx="0" cy="576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2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781128"/>
          </a:xfrm>
        </p:spPr>
        <p:txBody>
          <a:bodyPr>
            <a:normAutofit fontScale="85000" lnSpcReduction="20000"/>
          </a:bodyPr>
          <a:lstStyle/>
          <a:p>
            <a:r>
              <a:rPr lang="ru-RU" sz="3800" dirty="0"/>
              <a:t>Исследовательская деятельность лицеистов не ограничивается </a:t>
            </a:r>
            <a:r>
              <a:rPr lang="ru-RU" sz="3800" dirty="0" smtClean="0"/>
              <a:t>рамками нашей </a:t>
            </a:r>
            <a:r>
              <a:rPr lang="ru-RU" sz="3800" dirty="0"/>
              <a:t>конференции.</a:t>
            </a:r>
          </a:p>
          <a:p>
            <a:pPr>
              <a:buNone/>
            </a:pPr>
            <a:endParaRPr lang="ru-RU" sz="3800" dirty="0"/>
          </a:p>
          <a:p>
            <a:pPr lvl="0">
              <a:buNone/>
            </a:pPr>
            <a:r>
              <a:rPr lang="ru-RU" sz="3800" dirty="0"/>
              <a:t>  Например, в апреле – июне </a:t>
            </a:r>
            <a:r>
              <a:rPr lang="ru-RU" sz="3800" dirty="0" smtClean="0"/>
              <a:t>2013 </a:t>
            </a:r>
            <a:r>
              <a:rPr lang="ru-RU" sz="3800" dirty="0"/>
              <a:t>года вне лицея было защищено порядка </a:t>
            </a:r>
            <a:r>
              <a:rPr lang="ru-RU" sz="3800" b="1" dirty="0" smtClean="0">
                <a:solidFill>
                  <a:srgbClr val="FF0000"/>
                </a:solidFill>
              </a:rPr>
              <a:t>28</a:t>
            </a:r>
            <a:r>
              <a:rPr lang="ru-RU" sz="3800" dirty="0" smtClean="0"/>
              <a:t> </a:t>
            </a:r>
            <a:r>
              <a:rPr lang="ru-RU" sz="3800" dirty="0"/>
              <a:t>работ учениками 1 – 11 классов (в том числе на конференциях Всероссийского </a:t>
            </a:r>
            <a:r>
              <a:rPr lang="ru-RU" sz="3800" dirty="0" smtClean="0"/>
              <a:t>и Международного уровня</a:t>
            </a:r>
            <a:r>
              <a:rPr lang="ru-RU" sz="3800" dirty="0"/>
              <a:t>).</a:t>
            </a:r>
          </a:p>
          <a:p>
            <a:pPr>
              <a:buNone/>
            </a:pPr>
            <a:endParaRPr lang="ru-RU" sz="3800" dirty="0"/>
          </a:p>
          <a:p>
            <a:pPr>
              <a:buNone/>
            </a:pP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1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исследовательской деятельности лицеистов: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lvl="0"/>
            <a:r>
              <a:rPr lang="ru-RU" dirty="0"/>
              <a:t>С целью выявления проблемных зон в исследовательской работе обучающихся в лицее регулярно проходит мониторинг среди обучающихся и педагогов, анализ которого позволяет скорректировать основные направления и виды данной работы.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5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исследовательской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/>
              <a:t>Учащиеся</a:t>
            </a:r>
            <a:r>
              <a:rPr lang="ru-RU" dirty="0"/>
              <a:t> лицея отмечают, что исследовательская деятельность позволяет им узнать много интересного; получить исследовательский опыт, который пригодится в будущем; научиться выступать перед слушателями; получить возможность общаться с интересными людьми. Для некоторых учеников эта работа дает возможность повысить свои шансы при поступлении в высшие учебные заведения, формирует чувство успешности, собственной значимости, уверенности в собственных силах.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0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исследовательской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9715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b="1" dirty="0"/>
              <a:t>Преподаватели</a:t>
            </a:r>
            <a:r>
              <a:rPr lang="ru-RU" dirty="0"/>
              <a:t> считают, что исследовательская деятельность дает возможность ученикам глубже изучить материал; повышает мотивацию лицеистов к изучению предмета. Совместная работа над исследованием сплачивает ученический и учительский коллектив; дает возможность учителю творчески подойти к своему труду. Важно, что учителю предоставляется возможность индивидуальной поддержки одаренных учеников.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3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исследовательской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Порядка 10 % выпускников каждого выпуска нашего лицея становятся сотрудниками научно-исследовательских институтов, аспирантами и кандидатами наук. </a:t>
            </a:r>
          </a:p>
          <a:p>
            <a:pPr>
              <a:buNone/>
            </a:pPr>
            <a:endParaRPr lang="ru-RU" dirty="0"/>
          </a:p>
          <a:p>
            <a:r>
              <a:rPr lang="ru-RU" dirty="0"/>
              <a:t>Многие выпускники успешно сочетают науку с бизнесом, применяя аналитические и организаторские умения, полученные ими в лицейские годы в нашем научном сообществе.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0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Третий год кафедра занимается разработкой и осуществлением программы </a:t>
            </a:r>
            <a:r>
              <a:rPr lang="ru-RU" b="1" dirty="0"/>
              <a:t>профессиональных, социальных практик и стажировок </a:t>
            </a:r>
            <a:r>
              <a:rPr lang="ru-RU" b="1" dirty="0" err="1"/>
              <a:t>предпрофильных</a:t>
            </a:r>
            <a:r>
              <a:rPr lang="ru-RU" b="1" dirty="0"/>
              <a:t> и профильных классов. </a:t>
            </a:r>
            <a:endParaRPr lang="ru-RU" b="1" dirty="0" smtClean="0"/>
          </a:p>
          <a:p>
            <a:r>
              <a:rPr lang="ru-RU" dirty="0" smtClean="0"/>
              <a:t>Она </a:t>
            </a:r>
            <a:r>
              <a:rPr lang="ru-RU" dirty="0"/>
              <a:t>предусматривает организацию социальных и профильных практик с целью апробации положения ФГОС второго поколения о развитии предметных и </a:t>
            </a:r>
            <a:r>
              <a:rPr lang="ru-RU" dirty="0" err="1"/>
              <a:t>надпредметных</a:t>
            </a:r>
            <a:r>
              <a:rPr lang="ru-RU" dirty="0"/>
              <a:t> компетенций обучающихся за счет внедрения </a:t>
            </a:r>
            <a:r>
              <a:rPr lang="ru-RU" dirty="0" err="1"/>
              <a:t>деятельностного</a:t>
            </a:r>
            <a:r>
              <a:rPr lang="ru-RU" dirty="0"/>
              <a:t> подхода, увеличения часов для самостоятельного изучения материала и профессиональной ориентации.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3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229600" cy="5184576"/>
          </a:xfrm>
        </p:spPr>
        <p:txBody>
          <a:bodyPr/>
          <a:lstStyle/>
          <a:p>
            <a:r>
              <a:rPr lang="ru-RU" dirty="0"/>
              <a:t>В этом году по плану мы должны посетить </a:t>
            </a:r>
            <a:r>
              <a:rPr lang="ru-RU" b="1" dirty="0">
                <a:solidFill>
                  <a:srgbClr val="FF0000"/>
                </a:solidFill>
              </a:rPr>
              <a:t>23</a:t>
            </a:r>
            <a:r>
              <a:rPr lang="ru-RU" dirty="0"/>
              <a:t> учреждения </a:t>
            </a:r>
            <a:r>
              <a:rPr lang="ru-RU" dirty="0" smtClean="0"/>
              <a:t>научно-образовательного комплекса, а также  предприятия инновационного бизнеса, административные и судебные органы  Томска согласно выбранному профилю.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9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412776"/>
            <a:ext cx="403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prstClr val="black"/>
                </a:solidFill>
              </a:rPr>
              <a:t>E</a:t>
            </a:r>
            <a:r>
              <a:rPr lang="ru-RU" sz="2400" b="1" dirty="0">
                <a:solidFill>
                  <a:prstClr val="black"/>
                </a:solidFill>
              </a:rPr>
              <a:t>-</a:t>
            </a:r>
            <a:r>
              <a:rPr lang="en-US" sz="2400" b="1" dirty="0">
                <a:solidFill>
                  <a:prstClr val="black"/>
                </a:solidFill>
              </a:rPr>
              <a:t>mail</a:t>
            </a:r>
            <a:r>
              <a:rPr lang="ru-RU" sz="2400" b="1" dirty="0">
                <a:solidFill>
                  <a:prstClr val="black"/>
                </a:solidFill>
              </a:rPr>
              <a:t>: </a:t>
            </a:r>
            <a:r>
              <a:rPr lang="en-US" sz="2400" b="1" dirty="0" err="1">
                <a:solidFill>
                  <a:prstClr val="black"/>
                </a:solidFill>
              </a:rPr>
              <a:t>brikp</a:t>
            </a:r>
            <a:r>
              <a:rPr lang="ru-RU" sz="2400" b="1" dirty="0">
                <a:solidFill>
                  <a:prstClr val="black"/>
                </a:solidFill>
              </a:rPr>
              <a:t>@</a:t>
            </a:r>
            <a:r>
              <a:rPr lang="en-US" sz="2400" b="1" dirty="0" err="1">
                <a:solidFill>
                  <a:prstClr val="black"/>
                </a:solidFill>
              </a:rPr>
              <a:t>sibmail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r>
              <a:rPr lang="en-US" sz="2400" b="1" dirty="0">
                <a:solidFill>
                  <a:prstClr val="black"/>
                </a:solidFill>
              </a:rPr>
              <a:t>com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www.piskunovskaya.ru/images/stories/demo/co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416242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Стратегия </a:t>
            </a:r>
            <a:r>
              <a:rPr lang="ru-RU" b="1" dirty="0"/>
              <a:t>МД- обучения дает возможность создать представление :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r>
              <a:rPr lang="ru-RU" dirty="0"/>
              <a:t>О единстве окружающего мира;</a:t>
            </a:r>
          </a:p>
          <a:p>
            <a:r>
              <a:rPr lang="ru-RU" dirty="0"/>
              <a:t>О связи явлений и процессов;</a:t>
            </a:r>
          </a:p>
          <a:p>
            <a:r>
              <a:rPr lang="ru-RU" dirty="0"/>
              <a:t>Об этапах процесса познания;</a:t>
            </a:r>
          </a:p>
          <a:p>
            <a:r>
              <a:rPr lang="ru-RU" dirty="0"/>
              <a:t>О научном синтезе полученных знаний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8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 </a:t>
            </a:r>
            <a:r>
              <a:rPr lang="ru-RU" dirty="0"/>
              <a:t>уровня МД- </a:t>
            </a:r>
            <a:r>
              <a:rPr lang="ru-RU" dirty="0" smtClean="0"/>
              <a:t>обучения: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Первый уровень</a:t>
            </a:r>
            <a:r>
              <a:rPr lang="ru-RU" dirty="0"/>
              <a:t> – это </a:t>
            </a:r>
            <a:r>
              <a:rPr lang="ru-RU" b="1" i="1" dirty="0" err="1"/>
              <a:t>межпредметные</a:t>
            </a:r>
            <a:r>
              <a:rPr lang="ru-RU" b="1" i="1" dirty="0"/>
              <a:t> </a:t>
            </a:r>
            <a:r>
              <a:rPr lang="ru-RU" b="1" i="1" dirty="0" smtClean="0"/>
              <a:t>связи</a:t>
            </a:r>
          </a:p>
          <a:p>
            <a:endParaRPr lang="ru-RU" b="1" i="1" dirty="0" smtClean="0"/>
          </a:p>
          <a:p>
            <a:r>
              <a:rPr lang="ru-RU" b="1" dirty="0"/>
              <a:t>Второй уровень</a:t>
            </a:r>
            <a:r>
              <a:rPr lang="ru-RU" dirty="0"/>
              <a:t> – это </a:t>
            </a:r>
            <a:r>
              <a:rPr lang="ru-RU" b="1" i="1" dirty="0" err="1"/>
              <a:t>межпредметная</a:t>
            </a:r>
            <a:r>
              <a:rPr lang="ru-RU" b="1" i="1" dirty="0"/>
              <a:t> </a:t>
            </a:r>
            <a:r>
              <a:rPr lang="ru-RU" b="1" i="1" dirty="0" smtClean="0"/>
              <a:t>интеграция</a:t>
            </a:r>
          </a:p>
          <a:p>
            <a:pPr marL="0" indent="0">
              <a:buNone/>
            </a:pPr>
            <a:endParaRPr lang="ru-RU" b="1" i="1" dirty="0" smtClean="0"/>
          </a:p>
          <a:p>
            <a:r>
              <a:rPr lang="ru-RU" b="1" dirty="0"/>
              <a:t>Т</a:t>
            </a:r>
            <a:r>
              <a:rPr lang="ru-RU" b="1" dirty="0" smtClean="0"/>
              <a:t>ретий </a:t>
            </a:r>
            <a:r>
              <a:rPr lang="ru-RU" b="1" dirty="0"/>
              <a:t>уровень</a:t>
            </a:r>
            <a:r>
              <a:rPr lang="ru-RU" dirty="0"/>
              <a:t> – собственно </a:t>
            </a:r>
            <a:r>
              <a:rPr lang="ru-RU" b="1" i="1" dirty="0"/>
              <a:t>междисциплинарное обучение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3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Междисциплинарная </a:t>
            </a:r>
            <a:r>
              <a:rPr lang="ru-RU" dirty="0" smtClean="0"/>
              <a:t>тема года –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это </a:t>
            </a:r>
            <a:r>
              <a:rPr lang="ru-RU" sz="3600" dirty="0"/>
              <a:t>широкая, универсальная основополагающая тема философского уровня обобщенности, направленная на формирование у детей целостного представления о </a:t>
            </a:r>
            <a:r>
              <a:rPr lang="ru-RU" sz="3600" dirty="0" smtClean="0"/>
              <a:t>мире.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247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Темы 2003 – 2013 гг.: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073655"/>
              </p:ext>
            </p:extLst>
          </p:nvPr>
        </p:nvGraphicFramePr>
        <p:xfrm>
          <a:off x="323528" y="1196754"/>
          <a:ext cx="8424935" cy="5256581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209948"/>
                <a:gridCol w="6214987"/>
              </a:tblGrid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2003 – 2004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«Выживание»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2004 – 2005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«Порядок и беспорядок»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2005 – 2006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«Взаимодействие»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2006 – 2007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«Развитие»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2007 – 2008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«Мир/Человек»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2008 – 2009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«Содержание и форма»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2009 – 2010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«Информация»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2010 – 2011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«Система»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2011 – 2012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«Мир/Человек»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2012 – 2013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«Время и пространство»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2013 – 2014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«Развитие системы. Синергетика»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8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МД-темы до 2020 года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998969"/>
              </p:ext>
            </p:extLst>
          </p:nvPr>
        </p:nvGraphicFramePr>
        <p:xfrm>
          <a:off x="323528" y="1340768"/>
          <a:ext cx="8136904" cy="51206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656184"/>
                <a:gridCol w="6480720"/>
              </a:tblGrid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2014 – 2015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«Автотрофность»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2015 – 2016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«Необходимость и случайность»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2016 – 2017 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«Возможность и действительность»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2017 – 2018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«</a:t>
                      </a:r>
                      <a:r>
                        <a:rPr lang="ru-RU" sz="2800" b="1" dirty="0" err="1">
                          <a:effectLst/>
                        </a:rPr>
                        <a:t>Континиум</a:t>
                      </a:r>
                      <a:r>
                        <a:rPr lang="ru-RU" sz="2800" b="1" dirty="0">
                          <a:effectLst/>
                        </a:rPr>
                        <a:t>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2018 – 2019 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«Мера»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0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2019 – 2020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«Диалектика»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6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2025</Words>
  <Application>Microsoft Office PowerPoint</Application>
  <PresentationFormat>Экран (4:3)</PresentationFormat>
  <Paragraphs>350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Научно-методическая культура  учреждения по работе с одаренными детьми</vt:lpstr>
      <vt:lpstr>Презентация PowerPoint</vt:lpstr>
      <vt:lpstr>Научно-методическая культура учреждения по работе с одаренными детьми – ведущее требование современного образования.</vt:lpstr>
      <vt:lpstr>Структура кафедры репродуцирования и развития</vt:lpstr>
      <vt:lpstr> Стратегия МД- обучения дает возможность создать представление : </vt:lpstr>
      <vt:lpstr>Три уровня МД- обучения:</vt:lpstr>
      <vt:lpstr>Междисциплинарная тема года – </vt:lpstr>
      <vt:lpstr>Темы 2003 – 2013 гг.:</vt:lpstr>
      <vt:lpstr>МД-темы до 2020 года</vt:lpstr>
      <vt:lpstr>Система работы над МД-темой</vt:lpstr>
      <vt:lpstr>Учебно-тематический план</vt:lpstr>
      <vt:lpstr>«Понимание обучающимися единства картины мира» (критерий Е)</vt:lpstr>
      <vt:lpstr> «Междисциплинарное взаимодействие и общая полезность для себя и своего будущего» (критерий F)</vt:lpstr>
      <vt:lpstr>Система работы над МД-темой</vt:lpstr>
      <vt:lpstr>Презентация PowerPoint</vt:lpstr>
      <vt:lpstr>Например, </vt:lpstr>
      <vt:lpstr>Система работы над МД-темой</vt:lpstr>
      <vt:lpstr>Презентация PowerPoint</vt:lpstr>
      <vt:lpstr>Презентация PowerPoint</vt:lpstr>
      <vt:lpstr>Особенности коучинга</vt:lpstr>
      <vt:lpstr>Презентация PowerPoint</vt:lpstr>
      <vt:lpstr>Цель и задачи проблемной группы</vt:lpstr>
      <vt:lpstr>Цель и задачи проблемной группы</vt:lpstr>
      <vt:lpstr> Участники программы «Корпоративная культура ОУ – новые люди»</vt:lpstr>
      <vt:lpstr>Запросы клиентов</vt:lpstr>
      <vt:lpstr>Презентация PowerPoint</vt:lpstr>
      <vt:lpstr>Анализ работы проблемной группы </vt:lpstr>
      <vt:lpstr>Анализ работы проблемной группы </vt:lpstr>
      <vt:lpstr>Цели исследовательской     деятельности лицеистов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Основные показатели работы научно-практических конференций лицеистов  в 2010 – 2013 гг.</vt:lpstr>
      <vt:lpstr>Презентация PowerPoint</vt:lpstr>
      <vt:lpstr>Презентация PowerPoint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Особенности исследовательской деятельности лицеистов:</vt:lpstr>
      <vt:lpstr>Результаты исследовательской деятельности</vt:lpstr>
      <vt:lpstr>Результаты исследовательской деятельности</vt:lpstr>
      <vt:lpstr>Результаты исследовательской деятельности</vt:lpstr>
      <vt:lpstr>Презентация PowerPoint</vt:lpstr>
      <vt:lpstr>Презентация PowerPoint</vt:lpstr>
      <vt:lpstr>Благодарю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Коучинг как инструмент поддержки педагога при работе  с одаренными детьми </dc:title>
  <dc:creator>Variag</dc:creator>
  <cp:lastModifiedBy>Variag</cp:lastModifiedBy>
  <cp:revision>77</cp:revision>
  <cp:lastPrinted>2012-10-28T04:49:24Z</cp:lastPrinted>
  <dcterms:created xsi:type="dcterms:W3CDTF">2012-10-27T07:37:37Z</dcterms:created>
  <dcterms:modified xsi:type="dcterms:W3CDTF">2013-12-13T15:19:12Z</dcterms:modified>
</cp:coreProperties>
</file>